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3"/>
  </p:notesMasterIdLst>
  <p:handoutMasterIdLst>
    <p:handoutMasterId r:id="rId104"/>
  </p:handoutMasterIdLst>
  <p:sldIdLst>
    <p:sldId id="257" r:id="rId2"/>
    <p:sldId id="429" r:id="rId3"/>
    <p:sldId id="432" r:id="rId4"/>
    <p:sldId id="434" r:id="rId5"/>
    <p:sldId id="258" r:id="rId6"/>
    <p:sldId id="393" r:id="rId7"/>
    <p:sldId id="307" r:id="rId8"/>
    <p:sldId id="402" r:id="rId9"/>
    <p:sldId id="400" r:id="rId10"/>
    <p:sldId id="401" r:id="rId11"/>
    <p:sldId id="403" r:id="rId12"/>
    <p:sldId id="405" r:id="rId13"/>
    <p:sldId id="406" r:id="rId14"/>
    <p:sldId id="407" r:id="rId15"/>
    <p:sldId id="408" r:id="rId16"/>
    <p:sldId id="409" r:id="rId17"/>
    <p:sldId id="410" r:id="rId18"/>
    <p:sldId id="411" r:id="rId19"/>
    <p:sldId id="412" r:id="rId20"/>
    <p:sldId id="424" r:id="rId21"/>
    <p:sldId id="274" r:id="rId22"/>
    <p:sldId id="398" r:id="rId23"/>
    <p:sldId id="259" r:id="rId24"/>
    <p:sldId id="260" r:id="rId25"/>
    <p:sldId id="426" r:id="rId26"/>
    <p:sldId id="395" r:id="rId27"/>
    <p:sldId id="339" r:id="rId28"/>
    <p:sldId id="399" r:id="rId29"/>
    <p:sldId id="262" r:id="rId30"/>
    <p:sldId id="263" r:id="rId31"/>
    <p:sldId id="425" r:id="rId32"/>
    <p:sldId id="264" r:id="rId33"/>
    <p:sldId id="340" r:id="rId34"/>
    <p:sldId id="433" r:id="rId35"/>
    <p:sldId id="430" r:id="rId36"/>
    <p:sldId id="293" r:id="rId37"/>
    <p:sldId id="428" r:id="rId38"/>
    <p:sldId id="396" r:id="rId39"/>
    <p:sldId id="272" r:id="rId40"/>
    <p:sldId id="273" r:id="rId41"/>
    <p:sldId id="341" r:id="rId42"/>
    <p:sldId id="427" r:id="rId43"/>
    <p:sldId id="435" r:id="rId44"/>
    <p:sldId id="413" r:id="rId45"/>
    <p:sldId id="414" r:id="rId46"/>
    <p:sldId id="415" r:id="rId47"/>
    <p:sldId id="416" r:id="rId48"/>
    <p:sldId id="417" r:id="rId49"/>
    <p:sldId id="418" r:id="rId50"/>
    <p:sldId id="419" r:id="rId51"/>
    <p:sldId id="420" r:id="rId52"/>
    <p:sldId id="421" r:id="rId53"/>
    <p:sldId id="422" r:id="rId54"/>
    <p:sldId id="431" r:id="rId55"/>
    <p:sldId id="423" r:id="rId56"/>
    <p:sldId id="346" r:id="rId57"/>
    <p:sldId id="347" r:id="rId58"/>
    <p:sldId id="348" r:id="rId59"/>
    <p:sldId id="349" r:id="rId60"/>
    <p:sldId id="350" r:id="rId61"/>
    <p:sldId id="351" r:id="rId62"/>
    <p:sldId id="352" r:id="rId63"/>
    <p:sldId id="353" r:id="rId64"/>
    <p:sldId id="354" r:id="rId65"/>
    <p:sldId id="355" r:id="rId66"/>
    <p:sldId id="356" r:id="rId67"/>
    <p:sldId id="357" r:id="rId68"/>
    <p:sldId id="358" r:id="rId69"/>
    <p:sldId id="359" r:id="rId70"/>
    <p:sldId id="360" r:id="rId71"/>
    <p:sldId id="361" r:id="rId72"/>
    <p:sldId id="362" r:id="rId73"/>
    <p:sldId id="363" r:id="rId74"/>
    <p:sldId id="364" r:id="rId75"/>
    <p:sldId id="365" r:id="rId76"/>
    <p:sldId id="366" r:id="rId77"/>
    <p:sldId id="367" r:id="rId78"/>
    <p:sldId id="368" r:id="rId79"/>
    <p:sldId id="369" r:id="rId80"/>
    <p:sldId id="370" r:id="rId81"/>
    <p:sldId id="371" r:id="rId82"/>
    <p:sldId id="372" r:id="rId83"/>
    <p:sldId id="373" r:id="rId84"/>
    <p:sldId id="374" r:id="rId85"/>
    <p:sldId id="375" r:id="rId86"/>
    <p:sldId id="376" r:id="rId87"/>
    <p:sldId id="377" r:id="rId88"/>
    <p:sldId id="378" r:id="rId89"/>
    <p:sldId id="379" r:id="rId90"/>
    <p:sldId id="380" r:id="rId91"/>
    <p:sldId id="381" r:id="rId92"/>
    <p:sldId id="382" r:id="rId93"/>
    <p:sldId id="383" r:id="rId94"/>
    <p:sldId id="384" r:id="rId95"/>
    <p:sldId id="385" r:id="rId96"/>
    <p:sldId id="386" r:id="rId97"/>
    <p:sldId id="387" r:id="rId98"/>
    <p:sldId id="388" r:id="rId99"/>
    <p:sldId id="389" r:id="rId100"/>
    <p:sldId id="390" r:id="rId101"/>
    <p:sldId id="391" r:id="rId10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5F89B4F-4228-0249-A4D7-AFC96ECDEDAC}">
          <p14:sldIdLst>
            <p14:sldId id="257"/>
            <p14:sldId id="429"/>
            <p14:sldId id="432"/>
            <p14:sldId id="434"/>
            <p14:sldId id="258"/>
            <p14:sldId id="393"/>
          </p14:sldIdLst>
        </p14:section>
        <p14:section name="Fatty Acid Synthesis" id="{25C70D03-B47C-5345-B200-71A6E971943E}">
          <p14:sldIdLst>
            <p14:sldId id="307"/>
            <p14:sldId id="402"/>
            <p14:sldId id="400"/>
            <p14:sldId id="401"/>
            <p14:sldId id="403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24"/>
          </p14:sldIdLst>
        </p14:section>
        <p14:section name="Lipolysis" id="{8FA35575-E240-F845-9409-A9C646536C3A}">
          <p14:sldIdLst>
            <p14:sldId id="274"/>
            <p14:sldId id="398"/>
            <p14:sldId id="259"/>
            <p14:sldId id="260"/>
            <p14:sldId id="426"/>
          </p14:sldIdLst>
        </p14:section>
        <p14:section name="Fatty Acid Oxidation" id="{6277E757-2AFD-C54F-A137-EF9E96E92580}">
          <p14:sldIdLst>
            <p14:sldId id="395"/>
            <p14:sldId id="339"/>
            <p14:sldId id="399"/>
            <p14:sldId id="262"/>
            <p14:sldId id="263"/>
            <p14:sldId id="425"/>
            <p14:sldId id="264"/>
            <p14:sldId id="340"/>
            <p14:sldId id="433"/>
            <p14:sldId id="430"/>
            <p14:sldId id="293"/>
            <p14:sldId id="428"/>
            <p14:sldId id="396"/>
            <p14:sldId id="272"/>
            <p14:sldId id="273"/>
            <p14:sldId id="341"/>
            <p14:sldId id="427"/>
            <p14:sldId id="435"/>
          </p14:sldIdLst>
        </p14:section>
        <p14:section name="Triglyceride Esterification" id="{D7CFF16F-9091-E24B-BC12-36ACB0778147}">
          <p14:sldIdLst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31"/>
            <p14:sldId id="423"/>
          </p14:sldIdLst>
        </p14:section>
        <p14:section name="Cholesterol Metabolism" id="{915335E9-1C08-9249-A5D3-090F47670096}">
          <p14:sldIdLst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36"/>
    <p:restoredTop sz="78039" autoAdjust="0"/>
  </p:normalViewPr>
  <p:slideViewPr>
    <p:cSldViewPr snapToGrid="0" snapToObjects="1">
      <p:cViewPr varScale="1">
        <p:scale>
          <a:sx n="158" d="100"/>
          <a:sy n="158" d="100"/>
        </p:scale>
        <p:origin x="308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notesMaster" Target="notesMasters/notesMaster1.xml"/><Relationship Id="rId104" Type="http://schemas.openxmlformats.org/officeDocument/2006/relationships/handoutMaster" Target="handoutMasters/handoutMaster1.xml"/><Relationship Id="rId105" Type="http://schemas.openxmlformats.org/officeDocument/2006/relationships/presProps" Target="presProps.xml"/><Relationship Id="rId106" Type="http://schemas.openxmlformats.org/officeDocument/2006/relationships/viewProps" Target="viewProps.xml"/><Relationship Id="rId10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0ABD1-06B5-3842-8C0D-904BFAD7EC90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D869-8F1F-0D4A-B924-A843E5214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17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68D03-742D-D04D-947E-02A81E95FF6D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45271-F616-834D-83D5-183FB764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54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80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 NADPH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74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29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Lysine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92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56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38 per glucose </a:t>
            </a:r>
          </a:p>
          <a:p>
            <a:r>
              <a:rPr lang="en-US" dirty="0" smtClean="0"/>
              <a:t>The 2 is from the activation</a:t>
            </a:r>
            <a:r>
              <a:rPr lang="en-US" baseline="0" dirty="0" smtClean="0"/>
              <a:t> to Acyl-CoA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40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happens if the fatty acids are oxidized</a:t>
            </a:r>
            <a:r>
              <a:rPr lang="en-US" baseline="0" dirty="0" smtClean="0"/>
              <a:t>, say in the liver but there is not a need for energy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38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70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94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3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in the muscle, what is controlling the levels of OAA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93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90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38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9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2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66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20000">
              <a:srgbClr val="000040"/>
            </a:gs>
            <a:gs pos="50000">
              <a:srgbClr val="400040"/>
            </a:gs>
            <a:gs pos="75000">
              <a:srgbClr val="8F0040"/>
            </a:gs>
            <a:gs pos="89999">
              <a:srgbClr val="F27300"/>
            </a:gs>
            <a:gs pos="100000">
              <a:srgbClr val="FFB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Rectangle 3"/>
          <p:cNvSpPr>
            <a:spLocks noGrp="1"/>
          </p:cNvSpPr>
          <p:nvPr>
            <p:ph type="body" idx="1"/>
          </p:nvPr>
        </p:nvSpPr>
        <p:spPr bwMode="auto">
          <a:xfrm>
            <a:off x="912813" y="4343400"/>
            <a:ext cx="5032375" cy="411321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6" tIns="45714" rIns="91426" bIns="45714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l-GR" dirty="0">
              <a:solidFill>
                <a:srgbClr val="000000"/>
              </a:solidFill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128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70366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10362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8636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89385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69285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Ketogenic</a:t>
            </a:r>
            <a:r>
              <a:rPr lang="en-US" baseline="0" dirty="0" smtClean="0"/>
              <a:t> Amino Acids</a:t>
            </a:r>
          </a:p>
          <a:p>
            <a:r>
              <a:rPr lang="en-US" baseline="0" dirty="0" smtClean="0"/>
              <a:t>Pyruvate Dehydrogenase</a:t>
            </a:r>
          </a:p>
          <a:p>
            <a:r>
              <a:rPr lang="en-US" baseline="0" dirty="0" smtClean="0"/>
              <a:t>Ketone Bodies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57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75755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29679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91822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93934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53487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15164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09855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39001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71985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6341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low energy can</a:t>
            </a:r>
            <a:r>
              <a:rPr lang="en-US" baseline="0" dirty="0" smtClean="0"/>
              <a:t> prevent fatty acid synthesis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32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41140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2189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7489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84537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07981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498171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69132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97C15-A656-914E-A22D-68979B33A4F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59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97C15-A656-914E-A22D-68979B33A4F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983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97C15-A656-914E-A22D-68979B33A4F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36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Plus</a:t>
            </a:r>
            <a:r>
              <a:rPr lang="en-US" baseline="0" dirty="0" smtClean="0"/>
              <a:t> some other waste products like CO2, ADP, NADP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33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97C15-A656-914E-A22D-68979B33A4F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129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97C15-A656-914E-A22D-68979B33A4FA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26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97C15-A656-914E-A22D-68979B33A4FA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851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97C15-A656-914E-A22D-68979B33A4F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013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086346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48463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57564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93371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8785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78242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Competition</a:t>
            </a:r>
            <a:r>
              <a:rPr lang="en-US" baseline="0" dirty="0" smtClean="0"/>
              <a:t> between FA species</a:t>
            </a:r>
          </a:p>
          <a:p>
            <a:r>
              <a:rPr lang="en-US" baseline="0" dirty="0" smtClean="0"/>
              <a:t>Elongations are by a factor of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216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41617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22693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71933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40940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n-7, n-9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97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93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74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09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44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8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37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0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2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58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32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9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C5F69-EC6E-8B4A-AE63-F9EB63F89AE8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50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gif"/><Relationship Id="rId3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gi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7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Lipids: Fatty Acids and Triacylglycerols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3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ATP </a:t>
            </a:r>
            <a:r>
              <a:rPr lang="mr-IN" dirty="0" smtClean="0"/>
              <a:t>–</a:t>
            </a:r>
            <a:r>
              <a:rPr lang="en-US" dirty="0" smtClean="0"/>
              <a:t> Citrate </a:t>
            </a:r>
            <a:r>
              <a:rPr lang="en-US" dirty="0" err="1" smtClean="0"/>
              <a:t>Lyase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5158673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problem:</a:t>
            </a:r>
          </a:p>
          <a:p>
            <a:pPr lvl="1"/>
            <a:r>
              <a:rPr lang="en-US" dirty="0" smtClean="0"/>
              <a:t>Acetyl CoA is needed for Fatty Acid Biosynthesis in the </a:t>
            </a:r>
            <a:r>
              <a:rPr lang="en-US" b="1" u="sng" dirty="0" smtClean="0"/>
              <a:t>cytoplasm</a:t>
            </a:r>
          </a:p>
          <a:p>
            <a:pPr lvl="1"/>
            <a:r>
              <a:rPr lang="en-US" dirty="0" smtClean="0"/>
              <a:t>Acetyl CoA from PDH/AA Catabolism is in the </a:t>
            </a:r>
            <a:r>
              <a:rPr lang="en-US" b="1" u="sng" dirty="0" smtClean="0"/>
              <a:t>mitochondria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AcetylCoA</a:t>
            </a:r>
            <a:r>
              <a:rPr lang="en-US" dirty="0" smtClean="0"/>
              <a:t> transporters</a:t>
            </a:r>
          </a:p>
          <a:p>
            <a:r>
              <a:rPr lang="en-US" dirty="0" smtClean="0"/>
              <a:t>The solution</a:t>
            </a:r>
          </a:p>
          <a:p>
            <a:pPr lvl="1"/>
            <a:r>
              <a:rPr lang="en-US" dirty="0" smtClean="0"/>
              <a:t>Citrate is made (see TCA for regulation)</a:t>
            </a:r>
          </a:p>
          <a:p>
            <a:pPr lvl="1"/>
            <a:r>
              <a:rPr lang="en-US" dirty="0" smtClean="0"/>
              <a:t>Citrate is transported out, reconverted back to Acetyl CoA by ATP Citrate </a:t>
            </a:r>
            <a:r>
              <a:rPr lang="en-US" dirty="0" err="1" smtClean="0"/>
              <a:t>Lyase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614" y="1513210"/>
            <a:ext cx="3195943" cy="47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6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nhum-07-00774-t00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4"/>
          <a:stretch/>
        </p:blipFill>
        <p:spPr>
          <a:xfrm>
            <a:off x="1080893" y="831793"/>
            <a:ext cx="7262347" cy="5568685"/>
          </a:xfrm>
          <a:prstGeom prst="rect">
            <a:avLst/>
          </a:prstGeom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70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>
                <a:sym typeface="Calibri"/>
              </a:rPr>
              <a:t>Summary </a:t>
            </a:r>
            <a:endParaRPr lang="en-US">
              <a:sym typeface="Calibri"/>
            </a:endParaRPr>
          </a:p>
        </p:txBody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457200" y="1252522"/>
            <a:ext cx="8686800" cy="538055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ym typeface="Calibri"/>
              </a:rPr>
              <a:t>Cholesterol homeostasis is highly regulated on a daily basis</a:t>
            </a:r>
          </a:p>
          <a:p>
            <a:r>
              <a:rPr lang="en-US" dirty="0" smtClean="0">
                <a:sym typeface="Calibri"/>
              </a:rPr>
              <a:t>3 main steps to cholesterol synthesis </a:t>
            </a:r>
          </a:p>
          <a:p>
            <a:r>
              <a:rPr lang="en-US" dirty="0" smtClean="0">
                <a:sym typeface="Calibri"/>
              </a:rPr>
              <a:t>HMG CoA </a:t>
            </a:r>
            <a:r>
              <a:rPr lang="en-US" dirty="0" err="1" smtClean="0">
                <a:sym typeface="Calibri"/>
              </a:rPr>
              <a:t>reductase</a:t>
            </a:r>
            <a:r>
              <a:rPr lang="en-US" dirty="0" smtClean="0">
                <a:sym typeface="Calibri"/>
              </a:rPr>
              <a:t> is a highly regulated enzyme of cholesterol synthesis</a:t>
            </a:r>
          </a:p>
          <a:p>
            <a:r>
              <a:rPr lang="en-US" dirty="0" smtClean="0">
                <a:sym typeface="Calibri"/>
              </a:rPr>
              <a:t>LDL is main carrier of endogenous cholesterol through our bodies</a:t>
            </a:r>
          </a:p>
          <a:p>
            <a:r>
              <a:rPr lang="en-US" dirty="0" smtClean="0">
                <a:sym typeface="Calibri"/>
              </a:rPr>
              <a:t>LDLRs of many tissue types uptake LDL</a:t>
            </a:r>
          </a:p>
          <a:p>
            <a:r>
              <a:rPr lang="en-US" dirty="0" smtClean="0">
                <a:sym typeface="Calibri"/>
              </a:rPr>
              <a:t>Mutations of LDLR is highly prevalent and can result in high levels of circulating cholesterol</a:t>
            </a:r>
          </a:p>
          <a:p>
            <a:r>
              <a:rPr lang="en-US" dirty="0" smtClean="0">
                <a:sym typeface="Calibri"/>
              </a:rPr>
              <a:t>HDL </a:t>
            </a:r>
            <a:r>
              <a:rPr lang="en-US" dirty="0">
                <a:sym typeface="Calibri"/>
              </a:rPr>
              <a:t>r</a:t>
            </a:r>
            <a:r>
              <a:rPr lang="en-US" dirty="0" smtClean="0">
                <a:sym typeface="Calibri"/>
              </a:rPr>
              <a:t>ids free cholesterol from build-up</a:t>
            </a:r>
          </a:p>
          <a:p>
            <a:pPr lvl="1"/>
            <a:r>
              <a:rPr lang="en-US" dirty="0" smtClean="0">
                <a:sym typeface="Calibri"/>
              </a:rPr>
              <a:t>Cholesterol used to build other compounds</a:t>
            </a:r>
          </a:p>
          <a:p>
            <a:r>
              <a:rPr lang="en-US" dirty="0" smtClean="0">
                <a:sym typeface="Calibri"/>
              </a:rPr>
              <a:t>Omega-3 and -6 are essential fatty acids</a:t>
            </a:r>
          </a:p>
          <a:p>
            <a:pPr lvl="1"/>
            <a:r>
              <a:rPr lang="en-US" dirty="0" smtClean="0">
                <a:sym typeface="Calibri"/>
              </a:rPr>
              <a:t>Their derivatives have very important physiological roles in the body</a:t>
            </a:r>
          </a:p>
          <a:p>
            <a:pPr lvl="1"/>
            <a:r>
              <a:rPr lang="en-US" dirty="0" smtClean="0">
                <a:sym typeface="Calibri"/>
              </a:rPr>
              <a:t>Have counteracting roles in the body</a:t>
            </a:r>
          </a:p>
          <a:p>
            <a:pPr lvl="1"/>
            <a:r>
              <a:rPr lang="en-US" dirty="0" smtClean="0">
                <a:sym typeface="Calibri"/>
              </a:rPr>
              <a:t>Ratio of intake has implications health</a:t>
            </a:r>
            <a:endParaRPr lang="en-US" dirty="0"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641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Acetyl CoA Carboxylase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43" y="2109997"/>
            <a:ext cx="3170044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957" y="2109997"/>
            <a:ext cx="3232831" cy="45259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6177" y="1740665"/>
            <a:ext cx="2365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Regulated Allosterically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18768" y="1740665"/>
            <a:ext cx="21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Inactivated by AMPK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2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1407"/>
          <a:stretch/>
        </p:blipFill>
        <p:spPr>
          <a:xfrm>
            <a:off x="3853856" y="2241493"/>
            <a:ext cx="5290144" cy="19263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Malonyl</a:t>
            </a:r>
            <a:r>
              <a:rPr lang="en-US" dirty="0" smtClean="0"/>
              <a:t> CoA Controls the Balance Between FA Synthesis and Degradation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098616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Serves as a substrate for FA synthesis</a:t>
            </a:r>
          </a:p>
          <a:p>
            <a:r>
              <a:rPr lang="en-US" dirty="0" smtClean="0"/>
              <a:t>Prevents re-import of fatty acids into mitochondria</a:t>
            </a:r>
          </a:p>
          <a:p>
            <a:pPr lvl="1"/>
            <a:r>
              <a:rPr lang="en-US" dirty="0" smtClean="0"/>
              <a:t>CPT1 is a fatty acid transporter in mitochondria</a:t>
            </a:r>
          </a:p>
          <a:p>
            <a:pPr lvl="1"/>
            <a:r>
              <a:rPr lang="en-US" dirty="0" smtClean="0"/>
              <a:t>Therefore </a:t>
            </a:r>
            <a:r>
              <a:rPr lang="en-US" dirty="0" err="1" smtClean="0"/>
              <a:t>Malonyl</a:t>
            </a:r>
            <a:r>
              <a:rPr lang="en-US" dirty="0" smtClean="0"/>
              <a:t> CoA prevents beta oxidation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0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Rest of Fatty Acid Synthesis is Mediated by Fatty Acid Synthase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68588" y="1600200"/>
            <a:ext cx="5575412" cy="4525963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Reaction including ACC:</a:t>
            </a:r>
          </a:p>
          <a:p>
            <a:pPr lvl="2"/>
            <a:r>
              <a:rPr lang="en-US" dirty="0" smtClean="0"/>
              <a:t>Consumes:</a:t>
            </a:r>
          </a:p>
          <a:p>
            <a:pPr lvl="3"/>
            <a:r>
              <a:rPr lang="en-US" dirty="0" smtClean="0"/>
              <a:t>14 </a:t>
            </a:r>
            <a:r>
              <a:rPr lang="en-US" dirty="0" err="1" smtClean="0"/>
              <a:t>Malonyl</a:t>
            </a:r>
            <a:r>
              <a:rPr lang="en-US" dirty="0" smtClean="0"/>
              <a:t> CoA </a:t>
            </a:r>
          </a:p>
          <a:p>
            <a:pPr lvl="3"/>
            <a:r>
              <a:rPr lang="en-US" dirty="0" smtClean="0"/>
              <a:t>7 Acetyl CoA (total of 21)</a:t>
            </a:r>
          </a:p>
          <a:p>
            <a:pPr lvl="3"/>
            <a:r>
              <a:rPr lang="en-US" dirty="0" smtClean="0"/>
              <a:t>14 ATP (to make </a:t>
            </a:r>
            <a:r>
              <a:rPr lang="en-US" dirty="0" err="1" smtClean="0"/>
              <a:t>Malonyl</a:t>
            </a:r>
            <a:r>
              <a:rPr lang="en-US" dirty="0" smtClean="0"/>
              <a:t> CoA)</a:t>
            </a:r>
          </a:p>
          <a:p>
            <a:pPr lvl="3"/>
            <a:r>
              <a:rPr lang="en-US" dirty="0" smtClean="0"/>
              <a:t>14 NADPH </a:t>
            </a:r>
          </a:p>
          <a:p>
            <a:pPr lvl="2"/>
            <a:r>
              <a:rPr lang="en-US" dirty="0" smtClean="0"/>
              <a:t>Makes 1 Palmitate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20114"/>
            <a:ext cx="3222468" cy="370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2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NADPH come from?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Glycolysis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TCA Cycle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 smtClean="0"/>
              <a:t>Ketogenesis</a:t>
            </a: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Pentose Phosphate Shunt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617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Fatty Acid Biosynthesis Accounting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glucose units?</a:t>
            </a:r>
          </a:p>
          <a:p>
            <a:pPr lvl="1"/>
            <a:r>
              <a:rPr lang="en-US" dirty="0" smtClean="0"/>
              <a:t>2 NADPH per glucose in 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28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Transcriptional Control of FA Biosynthesis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ACC, ACLY and FAS are </a:t>
            </a:r>
            <a:r>
              <a:rPr lang="en-US" dirty="0" err="1" smtClean="0"/>
              <a:t>transactivated</a:t>
            </a:r>
            <a:r>
              <a:rPr lang="en-US" dirty="0" smtClean="0"/>
              <a:t> by</a:t>
            </a:r>
          </a:p>
          <a:p>
            <a:pPr lvl="1"/>
            <a:r>
              <a:rPr lang="en-US" dirty="0" smtClean="0"/>
              <a:t>SREBP1c</a:t>
            </a:r>
          </a:p>
          <a:p>
            <a:pPr lvl="2"/>
            <a:r>
              <a:rPr lang="en-US" dirty="0" smtClean="0"/>
              <a:t>Regulated by insulin/mTORC1</a:t>
            </a:r>
          </a:p>
          <a:p>
            <a:pPr lvl="1"/>
            <a:r>
              <a:rPr lang="en-US" dirty="0" err="1" smtClean="0"/>
              <a:t>ChREBP</a:t>
            </a:r>
            <a:endParaRPr lang="en-US" dirty="0" smtClean="0"/>
          </a:p>
          <a:p>
            <a:pPr lvl="2"/>
            <a:r>
              <a:rPr lang="en-US" dirty="0" smtClean="0"/>
              <a:t>Regulated by high carbohydrates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289" y="1519280"/>
            <a:ext cx="351051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6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happens to palmitate (C16</a:t>
            </a:r>
            <a:r>
              <a:rPr lang="en-US" dirty="0" smtClean="0">
                <a:sym typeface="Wingdings"/>
              </a:rPr>
              <a:t>:0)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3713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Further elongation (</a:t>
            </a:r>
            <a:r>
              <a:rPr lang="en-US" i="1" dirty="0" smtClean="0"/>
              <a:t>e.g. </a:t>
            </a:r>
            <a:r>
              <a:rPr lang="en-US" dirty="0" smtClean="0"/>
              <a:t>ELOVL6) and Desaturation (</a:t>
            </a:r>
            <a:r>
              <a:rPr lang="en-US" i="1" dirty="0" smtClean="0"/>
              <a:t>e.g. </a:t>
            </a:r>
            <a:r>
              <a:rPr lang="en-US" dirty="0" smtClean="0"/>
              <a:t>SCD1)</a:t>
            </a:r>
          </a:p>
          <a:p>
            <a:pPr lvl="1"/>
            <a:r>
              <a:rPr lang="en-US" dirty="0" smtClean="0"/>
              <a:t>Humans have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en-US" dirty="0" smtClean="0"/>
              <a:t>9,6,5,4 desaturases</a:t>
            </a:r>
          </a:p>
          <a:p>
            <a:pPr lvl="1"/>
            <a:r>
              <a:rPr lang="en-US" dirty="0" smtClean="0"/>
              <a:t>VLC PUFAs are generated by sequential desaturation/elongation</a:t>
            </a:r>
          </a:p>
          <a:p>
            <a:pPr lvl="1"/>
            <a:r>
              <a:rPr lang="en-US" dirty="0" smtClean="0"/>
              <a:t>But no n-3 or n-3 desaturase activity (see first lipids lecture)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0337"/>
          <a:stretch/>
        </p:blipFill>
        <p:spPr>
          <a:xfrm>
            <a:off x="4630401" y="4237098"/>
            <a:ext cx="2788727" cy="1548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783" y="4237098"/>
            <a:ext cx="2840297" cy="162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9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Fatty Acid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Palmitate (C16)</a:t>
            </a:r>
          </a:p>
          <a:p>
            <a:pPr lvl="1"/>
            <a:r>
              <a:rPr lang="en-US" dirty="0" smtClean="0"/>
              <a:t>Based on its length, what activity is closest to the methyl group (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en-US" dirty="0" smtClean="0"/>
              <a:t>9,6,5,4)</a:t>
            </a:r>
          </a:p>
          <a:p>
            <a:pPr lvl="1"/>
            <a:r>
              <a:rPr lang="en-US" dirty="0" smtClean="0"/>
              <a:t>What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-type of fatty acid is formed?</a:t>
            </a:r>
          </a:p>
          <a:p>
            <a:r>
              <a:rPr lang="en-US" dirty="0" smtClean="0"/>
              <a:t>Repeat for stearate (C18)</a:t>
            </a:r>
          </a:p>
          <a:p>
            <a:r>
              <a:rPr lang="en-US" dirty="0" smtClean="0"/>
              <a:t>What length fatty acid would we need to have to make a n-6 or n-3 MUFA, why is this unlikely endogenously?</a:t>
            </a:r>
          </a:p>
        </p:txBody>
      </p:sp>
    </p:spTree>
    <p:extLst>
      <p:ext uri="{BB962C8B-B14F-4D97-AF65-F5344CB8AC3E}">
        <p14:creationId xmlns:p14="http://schemas.microsoft.com/office/powerpoint/2010/main" val="167237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530592" y="1432291"/>
            <a:ext cx="2532807" cy="32451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415"/>
            <a:ext cx="941508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Under What Conditions is DNL Occurring?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80131" cy="514855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High Glucose, High Energy</a:t>
            </a:r>
          </a:p>
          <a:p>
            <a:pPr lvl="1"/>
            <a:r>
              <a:rPr lang="en-US" dirty="0" smtClean="0"/>
              <a:t>Needs lots of Acetyl-CoA/NADPH/ATP</a:t>
            </a:r>
          </a:p>
          <a:p>
            <a:r>
              <a:rPr lang="en-US" dirty="0" smtClean="0"/>
              <a:t>Contribution to overall lipid balance is due to </a:t>
            </a:r>
            <a:r>
              <a:rPr lang="en-US" b="1" dirty="0" smtClean="0"/>
              <a:t>sparing</a:t>
            </a:r>
            <a:r>
              <a:rPr lang="en-US" dirty="0" smtClean="0"/>
              <a:t> of fat when carbohydrates are present</a:t>
            </a:r>
          </a:p>
          <a:p>
            <a:r>
              <a:rPr lang="en-US" dirty="0" smtClean="0"/>
              <a:t>Still very important for fatty liver disease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563" y="1675051"/>
            <a:ext cx="4908437" cy="28038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9991" y="825388"/>
            <a:ext cx="2613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High Glucose Overfeeding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High Sucrose Overfeeding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47725" y="4839037"/>
            <a:ext cx="4596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McDevitt </a:t>
            </a:r>
            <a:r>
              <a:rPr lang="en-US" dirty="0"/>
              <a:t>RM, </a:t>
            </a:r>
            <a:r>
              <a:rPr lang="en-US" dirty="0" err="1"/>
              <a:t>Bott</a:t>
            </a:r>
            <a:r>
              <a:rPr lang="en-US" dirty="0"/>
              <a:t> SJ, Harding M, Coward WA, </a:t>
            </a:r>
            <a:r>
              <a:rPr lang="en-US" dirty="0" err="1"/>
              <a:t>Bluck</a:t>
            </a:r>
            <a:r>
              <a:rPr lang="en-US" dirty="0"/>
              <a:t> LJ, Prentice AM. De novo lipogenesis during controlled overfeeding with sucrose or glucose in lean and obese women. Am J </a:t>
            </a:r>
            <a:r>
              <a:rPr lang="en-US" dirty="0" err="1"/>
              <a:t>Clin</a:t>
            </a:r>
            <a:r>
              <a:rPr lang="en-US" dirty="0"/>
              <a:t> </a:t>
            </a:r>
            <a:r>
              <a:rPr lang="en-US" dirty="0" err="1"/>
              <a:t>Nutr</a:t>
            </a:r>
            <a:r>
              <a:rPr lang="en-US" dirty="0"/>
              <a:t> 2001; 74:737–46.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95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uiExpand="1" build="p"/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does </a:t>
            </a:r>
            <a:r>
              <a:rPr lang="en-US" dirty="0" err="1" smtClean="0"/>
              <a:t>peroxisomal</a:t>
            </a:r>
            <a:r>
              <a:rPr lang="en-US" dirty="0" smtClean="0"/>
              <a:t> lipid oxidation differ from mitochondrial lipid oxidation?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Different terminal electron acceptor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Different rate limiting enzyme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Different substrate preferences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All of the above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706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69933" y="274638"/>
            <a:ext cx="921682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Dual Macronutrient </a:t>
            </a:r>
            <a:r>
              <a:rPr lang="en-US" smtClean="0"/>
              <a:t>Economy Hypothesis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120358" cy="639762"/>
          </a:xfrm>
        </p:spPr>
        <p:txBody>
          <a:bodyPr>
            <a:normAutofit/>
          </a:bodyPr>
          <a:lstStyle/>
          <a:p>
            <a:r>
              <a:rPr lang="en-US" smtClean="0"/>
              <a:t>Under Conditions of High </a:t>
            </a:r>
            <a:r>
              <a:rPr lang="en-US" dirty="0" smtClean="0"/>
              <a:t>Carbohydrates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8120358" cy="3951288"/>
          </a:xfrm>
        </p:spPr>
        <p:txBody>
          <a:bodyPr/>
          <a:lstStyle/>
          <a:p>
            <a:r>
              <a:rPr lang="en-US" dirty="0" smtClean="0"/>
              <a:t>Preferentially Use Carbohydrates as Fuel</a:t>
            </a:r>
          </a:p>
          <a:p>
            <a:r>
              <a:rPr lang="en-US" dirty="0" smtClean="0"/>
              <a:t>Spare Fat</a:t>
            </a:r>
          </a:p>
          <a:p>
            <a:pPr lvl="1"/>
            <a:r>
              <a:rPr lang="en-US" dirty="0" smtClean="0"/>
              <a:t>Prevents beta oxidation</a:t>
            </a:r>
          </a:p>
          <a:p>
            <a:pPr lvl="1"/>
            <a:r>
              <a:rPr lang="en-US" dirty="0" smtClean="0"/>
              <a:t>Prevents lipolysis</a:t>
            </a:r>
          </a:p>
          <a:p>
            <a:pPr lvl="1"/>
            <a:r>
              <a:rPr lang="en-US" dirty="0" smtClean="0"/>
              <a:t>Causes obesity?</a:t>
            </a:r>
          </a:p>
          <a:p>
            <a:r>
              <a:rPr lang="en-US" dirty="0" smtClean="0"/>
              <a:t>Potentially do to the effects of insulin (this is also known as the </a:t>
            </a:r>
            <a:r>
              <a:rPr lang="en-US" dirty="0" err="1" smtClean="0"/>
              <a:t>insulin:carbohydrate</a:t>
            </a:r>
            <a:r>
              <a:rPr lang="en-US" dirty="0" smtClean="0"/>
              <a:t> hypothesis)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3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Lipolysis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3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Lipid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Fatty Acid Metabolism</a:t>
            </a:r>
          </a:p>
          <a:p>
            <a:pPr lvl="1"/>
            <a:r>
              <a:rPr lang="en-US" strike="sngStrike" dirty="0" smtClean="0"/>
              <a:t>Obtaining  Fatty Acids from Diet</a:t>
            </a:r>
          </a:p>
          <a:p>
            <a:pPr lvl="1"/>
            <a:r>
              <a:rPr lang="en-US" dirty="0" smtClean="0"/>
              <a:t>Making Fatty Acids </a:t>
            </a:r>
            <a:r>
              <a:rPr lang="en-US" i="1" dirty="0" smtClean="0"/>
              <a:t>de novo</a:t>
            </a:r>
            <a:endParaRPr lang="en-US" dirty="0" smtClean="0"/>
          </a:p>
          <a:p>
            <a:pPr lvl="1"/>
            <a:r>
              <a:rPr lang="en-US" dirty="0" smtClean="0"/>
              <a:t>Oxidizing Fatty Acids</a:t>
            </a:r>
          </a:p>
          <a:p>
            <a:r>
              <a:rPr lang="en-US" dirty="0" smtClean="0"/>
              <a:t>Triglyceride Metabolism</a:t>
            </a:r>
          </a:p>
          <a:p>
            <a:pPr lvl="1"/>
            <a:r>
              <a:rPr lang="en-US" dirty="0" smtClean="0"/>
              <a:t>Synthesizing new triglycerides</a:t>
            </a:r>
          </a:p>
          <a:p>
            <a:pPr lvl="1"/>
            <a:r>
              <a:rPr lang="en-US" dirty="0" smtClean="0"/>
              <a:t>Mobilizing Fatty Acids from Triglycerides</a:t>
            </a:r>
          </a:p>
          <a:p>
            <a:r>
              <a:rPr lang="en-US" dirty="0" smtClean="0"/>
              <a:t>Cholesterol Metabolism</a:t>
            </a:r>
          </a:p>
          <a:p>
            <a:pPr lvl="1"/>
            <a:r>
              <a:rPr lang="en-US" dirty="0" smtClean="0"/>
              <a:t>Cholesterol Synthesis</a:t>
            </a:r>
          </a:p>
          <a:p>
            <a:pPr lvl="1"/>
            <a:r>
              <a:rPr lang="en-US" strike="sngStrike" dirty="0" smtClean="0"/>
              <a:t>Cholesterol Excretion (Bile Salts)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15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Triacylglycerol </a:t>
            </a:r>
            <a:r>
              <a:rPr lang="en-US" dirty="0" smtClean="0"/>
              <a:t>Breakdown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3952959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Stored as triglycerides, used as fatty acids</a:t>
            </a:r>
            <a:endParaRPr lang="en-US" dirty="0" smtClean="0"/>
          </a:p>
          <a:p>
            <a:r>
              <a:rPr lang="en-US" dirty="0" smtClean="0"/>
              <a:t>Brain and RBC </a:t>
            </a:r>
            <a:r>
              <a:rPr lang="en-US" u="sng" dirty="0" smtClean="0"/>
              <a:t>can not </a:t>
            </a:r>
            <a:r>
              <a:rPr lang="en-US" dirty="0" smtClean="0"/>
              <a:t>utilize lipids as energy source</a:t>
            </a:r>
          </a:p>
          <a:p>
            <a:r>
              <a:rPr lang="en-US" dirty="0" smtClean="0"/>
              <a:t>Hydrolysis </a:t>
            </a:r>
            <a:r>
              <a:rPr lang="en-US" dirty="0" smtClean="0"/>
              <a:t>of triacylglycerol yields: </a:t>
            </a:r>
            <a:r>
              <a:rPr lang="en-US" u="sng" dirty="0" smtClean="0"/>
              <a:t>Glycerol and</a:t>
            </a:r>
            <a:r>
              <a:rPr lang="en-US" u="sng" dirty="0"/>
              <a:t> </a:t>
            </a:r>
            <a:r>
              <a:rPr lang="en-US" u="sng" dirty="0" smtClean="0"/>
              <a:t>3 fatty acids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132" t="64425" r="18500" b="9734"/>
          <a:stretch/>
        </p:blipFill>
        <p:spPr>
          <a:xfrm>
            <a:off x="4855775" y="2694649"/>
            <a:ext cx="3735087" cy="237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Triacylglycerol Breakdown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3812" cy="4525963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dirty="0" smtClean="0"/>
              <a:t>Glycerol</a:t>
            </a:r>
          </a:p>
          <a:p>
            <a:pPr marL="1200150" lvl="2" indent="-342900"/>
            <a:r>
              <a:rPr lang="en-US" dirty="0" smtClean="0"/>
              <a:t>Can be converted to glycolytic intermediates for fuel</a:t>
            </a:r>
          </a:p>
          <a:p>
            <a:pPr marL="1200150" lvl="2" indent="-342900"/>
            <a:r>
              <a:rPr lang="en-US" dirty="0" smtClean="0"/>
              <a:t>Can be phosphorylated to accept new fatty acids </a:t>
            </a:r>
            <a:r>
              <a:rPr lang="en-US" b="1" dirty="0" smtClean="0"/>
              <a:t>but not in adipose</a:t>
            </a:r>
          </a:p>
          <a:p>
            <a:pPr marL="1200150" lvl="2" indent="-342900"/>
            <a:r>
              <a:rPr lang="en-US" dirty="0" smtClean="0"/>
              <a:t>This means adipocytes must make new glycerol for TG esterification</a:t>
            </a:r>
            <a:endParaRPr lang="en-US" dirty="0" smtClean="0"/>
          </a:p>
          <a:p>
            <a:pPr lvl="1"/>
            <a:r>
              <a:rPr lang="en-US" u="sng" dirty="0" smtClean="0"/>
              <a:t>3 fatty </a:t>
            </a:r>
            <a:r>
              <a:rPr lang="en-US" u="sng" dirty="0" smtClean="0"/>
              <a:t>acids</a:t>
            </a:r>
          </a:p>
          <a:p>
            <a:pPr lvl="2"/>
            <a:r>
              <a:rPr lang="en-US" dirty="0" smtClean="0"/>
              <a:t>Source </a:t>
            </a:r>
            <a:r>
              <a:rPr lang="en-US" dirty="0" smtClean="0"/>
              <a:t>of energy in fasted </a:t>
            </a:r>
            <a:r>
              <a:rPr lang="en-US" dirty="0" smtClean="0"/>
              <a:t>states</a:t>
            </a:r>
          </a:p>
          <a:p>
            <a:pPr lvl="2"/>
            <a:r>
              <a:rPr lang="en-US" dirty="0" smtClean="0"/>
              <a:t>Fatty </a:t>
            </a:r>
            <a:r>
              <a:rPr lang="en-US" dirty="0" smtClean="0"/>
              <a:t>acid products enter circulation for other tissues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482" y="1950181"/>
            <a:ext cx="4060400" cy="356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3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Lipolysis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Promoted by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Glucocorticoids (transcriptional)</a:t>
            </a:r>
          </a:p>
          <a:p>
            <a:r>
              <a:rPr lang="en-US" dirty="0" smtClean="0"/>
              <a:t>Adrenaline (protein phosphorylation)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Restricted by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Insulin (protein </a:t>
            </a:r>
            <a:r>
              <a:rPr lang="en-US" dirty="0" err="1" smtClean="0"/>
              <a:t>dephosphorylation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06" y="2988244"/>
            <a:ext cx="4960419" cy="386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4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Fatty Acid Oxidation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Fatty </a:t>
            </a:r>
            <a:r>
              <a:rPr lang="en-US" dirty="0" smtClean="0"/>
              <a:t>Acid Oxidation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Fatty acids products</a:t>
            </a:r>
            <a:r>
              <a:rPr lang="en-US" dirty="0" smtClean="0"/>
              <a:t>– richer source of energy than CHOs</a:t>
            </a:r>
          </a:p>
          <a:p>
            <a:pPr lvl="1"/>
            <a:r>
              <a:rPr lang="en-US" dirty="0" smtClean="0"/>
              <a:t>Exist in a more reduced state – undergo greater extent of oxidation </a:t>
            </a:r>
          </a:p>
          <a:p>
            <a:pPr lvl="2"/>
            <a:r>
              <a:rPr lang="en-US" dirty="0" smtClean="0"/>
              <a:t>Mechanism of fatty acid oxidation: </a:t>
            </a:r>
            <a:r>
              <a:rPr lang="en-US" u="sng" dirty="0" smtClean="0"/>
              <a:t>Beta-oxidation</a:t>
            </a:r>
          </a:p>
          <a:p>
            <a:pPr lvl="2"/>
            <a:r>
              <a:rPr lang="en-US" dirty="0" smtClean="0"/>
              <a:t>Occurs in </a:t>
            </a:r>
            <a:r>
              <a:rPr lang="en-US" u="sng" dirty="0" smtClean="0"/>
              <a:t>mitochondria of many cell types</a:t>
            </a:r>
          </a:p>
        </p:txBody>
      </p:sp>
    </p:spTree>
    <p:extLst>
      <p:ext uri="{BB962C8B-B14F-4D97-AF65-F5344CB8AC3E}">
        <p14:creationId xmlns:p14="http://schemas.microsoft.com/office/powerpoint/2010/main" val="22242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Lipid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Fatty Acid Metabolism</a:t>
            </a:r>
          </a:p>
          <a:p>
            <a:pPr lvl="1"/>
            <a:r>
              <a:rPr lang="en-US" strike="sngStrike" dirty="0" smtClean="0"/>
              <a:t>Obtaining  Fatty Acids from Diet</a:t>
            </a:r>
          </a:p>
          <a:p>
            <a:pPr lvl="1"/>
            <a:r>
              <a:rPr lang="en-US" dirty="0" smtClean="0"/>
              <a:t>Making Fatty Acids </a:t>
            </a:r>
            <a:r>
              <a:rPr lang="en-US" i="1" dirty="0" smtClean="0"/>
              <a:t>de novo</a:t>
            </a:r>
            <a:endParaRPr lang="en-US" dirty="0" smtClean="0"/>
          </a:p>
          <a:p>
            <a:pPr lvl="1"/>
            <a:r>
              <a:rPr lang="en-US" dirty="0" smtClean="0"/>
              <a:t>Oxidizing Fatty Acids</a:t>
            </a:r>
          </a:p>
          <a:p>
            <a:r>
              <a:rPr lang="en-US" dirty="0" smtClean="0"/>
              <a:t>Triglyceride Metabolism</a:t>
            </a:r>
          </a:p>
          <a:p>
            <a:pPr lvl="1"/>
            <a:r>
              <a:rPr lang="en-US" dirty="0" smtClean="0"/>
              <a:t>Synthesizing new triglycerides</a:t>
            </a:r>
          </a:p>
          <a:p>
            <a:pPr lvl="1"/>
            <a:r>
              <a:rPr lang="en-US" dirty="0" smtClean="0"/>
              <a:t>Mobilizing Fatty Acids from Triglycerides</a:t>
            </a:r>
          </a:p>
          <a:p>
            <a:r>
              <a:rPr lang="en-US" dirty="0" smtClean="0"/>
              <a:t>Cholesterol Metabolism</a:t>
            </a:r>
          </a:p>
          <a:p>
            <a:pPr lvl="1"/>
            <a:r>
              <a:rPr lang="en-US" dirty="0" smtClean="0"/>
              <a:t>Cholesterol Synthesis</a:t>
            </a:r>
          </a:p>
          <a:p>
            <a:pPr lvl="1"/>
            <a:r>
              <a:rPr lang="en-US" strike="sngStrike" dirty="0" smtClean="0"/>
              <a:t>Cholesterol Excretion (Bile Salts)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3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-p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12716" y="-369515"/>
            <a:ext cx="1967452" cy="7808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Fatty Acid B-oxidation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9911"/>
          </a:xfrm>
        </p:spPr>
        <p:txBody>
          <a:bodyPr>
            <a:noAutofit/>
          </a:bodyPr>
          <a:lstStyle/>
          <a:p>
            <a:r>
              <a:rPr lang="en-US" sz="2800" u="sng" dirty="0" smtClean="0"/>
              <a:t>Initial reaction </a:t>
            </a:r>
            <a:r>
              <a:rPr lang="en-US" sz="2800" dirty="0" smtClean="0"/>
              <a:t>converts fatty acid to fatty acid acyl-CoA (cytoplasm) (</a:t>
            </a:r>
            <a:r>
              <a:rPr lang="en-US" sz="2800" u="sng" dirty="0" smtClean="0"/>
              <a:t>energy utilization </a:t>
            </a:r>
            <a:r>
              <a:rPr lang="en-US" sz="2800" dirty="0" smtClean="0"/>
              <a:t>– 2 phosphates)</a:t>
            </a:r>
            <a:endParaRPr lang="en-US" sz="2800" dirty="0"/>
          </a:p>
          <a:p>
            <a:endParaRPr lang="en-US" sz="3100" dirty="0" smtClean="0"/>
          </a:p>
          <a:p>
            <a:endParaRPr lang="en-US" sz="3100" dirty="0"/>
          </a:p>
          <a:p>
            <a:endParaRPr lang="en-US" sz="3100" dirty="0" smtClean="0"/>
          </a:p>
          <a:p>
            <a:endParaRPr lang="en-US" sz="2800" dirty="0" smtClean="0"/>
          </a:p>
          <a:p>
            <a:r>
              <a:rPr lang="en-US" sz="2800" dirty="0" smtClean="0"/>
              <a:t>Fatty acid acyl CoA is transported from the </a:t>
            </a:r>
            <a:r>
              <a:rPr lang="en-US" sz="2800" u="sng" dirty="0" smtClean="0"/>
              <a:t>cytoplasm</a:t>
            </a:r>
            <a:r>
              <a:rPr lang="en-US" sz="2800" dirty="0" smtClean="0"/>
              <a:t> to </a:t>
            </a:r>
            <a:r>
              <a:rPr lang="en-US" sz="2800" u="sng" dirty="0" smtClean="0"/>
              <a:t>mitochondria</a:t>
            </a:r>
            <a:r>
              <a:rPr lang="en-US" sz="2800" dirty="0" smtClean="0"/>
              <a:t> for B-oxidation</a:t>
            </a:r>
          </a:p>
          <a:p>
            <a:pPr lvl="1"/>
            <a:r>
              <a:rPr lang="en-US" sz="2400" dirty="0" smtClean="0"/>
              <a:t>Via transport system: Carnitine transport system</a:t>
            </a:r>
          </a:p>
          <a:p>
            <a:pPr lvl="1"/>
            <a:endParaRPr lang="en-US" sz="3100" dirty="0" smtClean="0"/>
          </a:p>
          <a:p>
            <a:pPr lvl="1"/>
            <a:endParaRPr lang="en-US" sz="3100" dirty="0"/>
          </a:p>
          <a:p>
            <a:pPr lvl="1"/>
            <a:endParaRPr lang="en-US" sz="3100" dirty="0" smtClean="0"/>
          </a:p>
          <a:p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33450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</a:t>
            </a:r>
            <a:r>
              <a:rPr lang="en-US" b="1" u="sng" dirty="0" smtClean="0"/>
              <a:t>does not </a:t>
            </a:r>
            <a:r>
              <a:rPr lang="en-US" dirty="0" smtClean="0"/>
              <a:t>promote </a:t>
            </a:r>
            <a:r>
              <a:rPr lang="en-US" dirty="0" err="1" smtClean="0"/>
              <a:t>ketogenesis</a:t>
            </a:r>
            <a:r>
              <a:rPr lang="en-US" dirty="0" smtClean="0"/>
              <a:t>?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Lack of carbohydrates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Prolonged fasting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Reduced lipolysis in adipose tissue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Uncontrolled Type 1 Diabetes</a:t>
            </a:r>
          </a:p>
        </p:txBody>
      </p:sp>
    </p:spTree>
    <p:extLst>
      <p:ext uri="{BB962C8B-B14F-4D97-AF65-F5344CB8AC3E}">
        <p14:creationId xmlns:p14="http://schemas.microsoft.com/office/powerpoint/2010/main" val="431688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9992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Fatty Acid B-oxidation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5063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Carnitine transport system:</a:t>
            </a:r>
          </a:p>
          <a:p>
            <a:pPr lvl="1"/>
            <a:r>
              <a:rPr lang="en-US" dirty="0" smtClean="0"/>
              <a:t>Uses </a:t>
            </a:r>
            <a:r>
              <a:rPr lang="en-US" u="sng" dirty="0" smtClean="0"/>
              <a:t>carnitine</a:t>
            </a:r>
            <a:r>
              <a:rPr lang="en-US" dirty="0" smtClean="0"/>
              <a:t> as a carrier molecule </a:t>
            </a:r>
          </a:p>
          <a:p>
            <a:pPr lvl="1"/>
            <a:r>
              <a:rPr lang="en-US" dirty="0" smtClean="0"/>
              <a:t>Carnitine moves fatty acyl CoA from cytoplasm across mitochondrial membrane to </a:t>
            </a:r>
            <a:r>
              <a:rPr lang="en-US" u="sng" dirty="0" smtClean="0"/>
              <a:t>mitochondria</a:t>
            </a:r>
            <a:endParaRPr lang="en-US" dirty="0"/>
          </a:p>
          <a:p>
            <a:pPr lvl="1"/>
            <a:r>
              <a:rPr lang="en-US" sz="2800" dirty="0" smtClean="0"/>
              <a:t>Enzymes: </a:t>
            </a:r>
            <a:r>
              <a:rPr lang="en-US" sz="2800" dirty="0" err="1" smtClean="0"/>
              <a:t>Carnitine</a:t>
            </a:r>
            <a:r>
              <a:rPr lang="en-US" sz="2800" dirty="0" smtClean="0"/>
              <a:t> </a:t>
            </a:r>
            <a:r>
              <a:rPr lang="en-US" sz="2800" dirty="0" err="1" smtClean="0"/>
              <a:t>Palmitoyltransferase</a:t>
            </a:r>
            <a:r>
              <a:rPr lang="en-US" sz="2800" dirty="0" smtClean="0"/>
              <a:t> 1 (</a:t>
            </a:r>
            <a:r>
              <a:rPr lang="en-US" sz="2800" u="sng" dirty="0" smtClean="0"/>
              <a:t>CPT1</a:t>
            </a:r>
            <a:r>
              <a:rPr lang="en-US" sz="2800" dirty="0" smtClean="0"/>
              <a:t>) and CPT2</a:t>
            </a:r>
          </a:p>
          <a:p>
            <a:pPr lvl="2"/>
            <a:r>
              <a:rPr lang="en-US" sz="2400" u="sng" dirty="0" smtClean="0"/>
              <a:t>CPT1 is negatively modulated by </a:t>
            </a:r>
            <a:r>
              <a:rPr lang="en-US" sz="2400" u="sng" dirty="0" err="1" smtClean="0"/>
              <a:t>Malonyl</a:t>
            </a:r>
            <a:r>
              <a:rPr lang="en-US" sz="2400" u="sng" dirty="0" smtClean="0"/>
              <a:t> CoA</a:t>
            </a:r>
            <a:endParaRPr lang="en-US" sz="2400" u="sng" dirty="0"/>
          </a:p>
        </p:txBody>
      </p:sp>
      <p:pic>
        <p:nvPicPr>
          <p:cNvPr id="4" name="Picture 3" descr="Untitled-p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1"/>
          <a:stretch/>
        </p:blipFill>
        <p:spPr>
          <a:xfrm rot="16200000">
            <a:off x="3395538" y="1849896"/>
            <a:ext cx="235292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6395" y="4294843"/>
            <a:ext cx="2410222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     Cytosol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508773" y="4314953"/>
            <a:ext cx="1492228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Mitochondria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081795" y="4204123"/>
            <a:ext cx="1626854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Mitochondrial Membrane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602481" y="4619378"/>
            <a:ext cx="1047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     CPT2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48890" y="4269882"/>
            <a:ext cx="1047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solidFill>
                  <a:srgbClr val="FF0000"/>
                </a:solidFill>
              </a:rPr>
              <a:t>     CPT1</a:t>
            </a:r>
            <a:endParaRPr lang="en-US" sz="24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61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carnitine come from?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Lysine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Arginine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Asparagine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Glutamine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9755"/>
          <a:stretch/>
        </p:blipFill>
        <p:spPr>
          <a:xfrm>
            <a:off x="2014917" y="3206525"/>
            <a:ext cx="6837770" cy="3651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Fatty Acid B-oxidation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Fatty acyl CoA in mitochondria</a:t>
            </a:r>
          </a:p>
          <a:p>
            <a:pPr lvl="1"/>
            <a:r>
              <a:rPr lang="en-US" dirty="0" smtClean="0"/>
              <a:t>Acetyl </a:t>
            </a:r>
            <a:r>
              <a:rPr lang="en-US" dirty="0" err="1" smtClean="0"/>
              <a:t>CoAs</a:t>
            </a:r>
            <a:r>
              <a:rPr lang="en-US" dirty="0" smtClean="0"/>
              <a:t> (2 carbon units) cleaved from the carboxyl ends of </a:t>
            </a:r>
            <a:r>
              <a:rPr lang="en-US" dirty="0" smtClean="0"/>
              <a:t>FA</a:t>
            </a:r>
          </a:p>
          <a:p>
            <a:pPr lvl="1"/>
            <a:r>
              <a:rPr lang="en-US" dirty="0" smtClean="0"/>
              <a:t>Generates NADH and FADH at each step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952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From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dirty="0" smtClean="0"/>
              <a:t>-oxidation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41" y="1359462"/>
            <a:ext cx="7501317" cy="509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1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5196" y="274638"/>
            <a:ext cx="924919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Unsaturated Fatty Acids and Chain Length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18212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 general PUFA/MUFA are oxidized faster</a:t>
            </a:r>
          </a:p>
          <a:p>
            <a:pPr lvl="1"/>
            <a:r>
              <a:rPr lang="en-US" dirty="0" smtClean="0"/>
              <a:t>Dehydrogenation step </a:t>
            </a:r>
            <a:r>
              <a:rPr lang="en-US" dirty="0" err="1" smtClean="0"/>
              <a:t>isnt</a:t>
            </a:r>
            <a:r>
              <a:rPr lang="en-US" dirty="0" smtClean="0"/>
              <a:t> needed</a:t>
            </a:r>
          </a:p>
          <a:p>
            <a:r>
              <a:rPr lang="en-US" dirty="0" smtClean="0"/>
              <a:t>Short/medium chain fatty acids are also oxidized faster </a:t>
            </a:r>
          </a:p>
          <a:p>
            <a:pPr lvl="1"/>
            <a:r>
              <a:rPr lang="en-US" dirty="0" smtClean="0"/>
              <a:t>Direct portal transport to liver</a:t>
            </a:r>
          </a:p>
          <a:p>
            <a:pPr lvl="1"/>
            <a:r>
              <a:rPr lang="en-US" dirty="0" smtClean="0"/>
              <a:t>SCFA do not need carnitine transport</a:t>
            </a:r>
          </a:p>
          <a:p>
            <a:r>
              <a:rPr lang="en-US" dirty="0" smtClean="0"/>
              <a:t>Very long chain fatty acids in peroxisomes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7" t="57993" r="71467" b="1651"/>
          <a:stretch/>
        </p:blipFill>
        <p:spPr>
          <a:xfrm>
            <a:off x="5648241" y="1600200"/>
            <a:ext cx="3333919" cy="434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5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Peroxisomal</a:t>
            </a:r>
            <a:r>
              <a:rPr lang="en-US" dirty="0" smtClean="0"/>
              <a:t> Beta Oxidation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76641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Very long chain fatty acids (&gt;22 C) are selectively oxidized in peroxisomes then transferred to mitochondria</a:t>
            </a:r>
          </a:p>
          <a:p>
            <a:r>
              <a:rPr lang="en-US" dirty="0" smtClean="0"/>
              <a:t>Not coupled to ETC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eroxide generated instead of O2 -&gt; H20 in ETC</a:t>
            </a:r>
          </a:p>
          <a:p>
            <a:pPr lvl="1"/>
            <a:r>
              <a:rPr lang="en-US" dirty="0" smtClean="0"/>
              <a:t>Peroxide removed as catalase (no ATP here)</a:t>
            </a:r>
          </a:p>
          <a:p>
            <a:r>
              <a:rPr lang="en-US" dirty="0" smtClean="0"/>
              <a:t>Defects lead to accumulation of VLCFA (Zellweger syndrome)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577" y="1845546"/>
            <a:ext cx="3824048" cy="403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818" y="274638"/>
            <a:ext cx="856541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are the key steps of regulation?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Lipolysis: providing fatty acids to tissues (muscle)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Adrenaline/Cortisol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Insulin</a:t>
            </a:r>
          </a:p>
          <a:p>
            <a:r>
              <a:rPr lang="en-US" dirty="0" smtClean="0"/>
              <a:t>CPT1 transport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Malonyl</a:t>
            </a:r>
            <a:r>
              <a:rPr lang="en-US" dirty="0" smtClean="0">
                <a:solidFill>
                  <a:srgbClr val="FF0000"/>
                </a:solidFill>
              </a:rPr>
              <a:t> CoA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elevations signal to shift towards FA biosynthesis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Energy Needs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ADP levels drive ETC, </a:t>
            </a:r>
            <a:r>
              <a:rPr lang="en-US" dirty="0" smtClean="0"/>
              <a:t>need to clear out NADH/FADH</a:t>
            </a: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24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83221" y="282730"/>
            <a:ext cx="9629522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Summary of Fatty Acid Oxidation/Synthesis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84" y="1703919"/>
            <a:ext cx="7040071" cy="45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5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Ketogenesis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if there isn’t enough OAA to burn off all that acetyl-CoA?</a:t>
            </a:r>
          </a:p>
          <a:p>
            <a:r>
              <a:rPr lang="en-US" dirty="0" smtClean="0"/>
              <a:t>Or there is so much NADH/FADH built up, TCA is blocked?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6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Ketogenesis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43600" cy="4525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Ketogenesis</a:t>
            </a:r>
            <a:r>
              <a:rPr lang="en-US" dirty="0" smtClean="0"/>
              <a:t> </a:t>
            </a:r>
            <a:r>
              <a:rPr lang="en-US" dirty="0" smtClean="0"/>
              <a:t>produces ketone bodies</a:t>
            </a:r>
          </a:p>
          <a:p>
            <a:pPr lvl="1"/>
            <a:r>
              <a:rPr lang="en-US" dirty="0" smtClean="0"/>
              <a:t>Acetoacetate</a:t>
            </a:r>
          </a:p>
          <a:p>
            <a:pPr lvl="1"/>
            <a:r>
              <a:rPr lang="en-US" dirty="0" smtClean="0"/>
              <a:t>Beta-</a:t>
            </a:r>
            <a:r>
              <a:rPr lang="en-US" dirty="0" err="1" smtClean="0"/>
              <a:t>hydroxybutyrate</a:t>
            </a:r>
            <a:endParaRPr lang="en-US" dirty="0" smtClean="0"/>
          </a:p>
          <a:p>
            <a:r>
              <a:rPr lang="en-US" u="sng" dirty="0" smtClean="0"/>
              <a:t>Acetoacetate</a:t>
            </a:r>
            <a:r>
              <a:rPr lang="en-US" dirty="0" smtClean="0"/>
              <a:t> and </a:t>
            </a:r>
            <a:r>
              <a:rPr lang="en-US" u="sng" dirty="0" smtClean="0"/>
              <a:t>B-</a:t>
            </a:r>
            <a:r>
              <a:rPr lang="en-US" u="sng" dirty="0" err="1" smtClean="0"/>
              <a:t>hydroxybutyrate</a:t>
            </a:r>
            <a:r>
              <a:rPr lang="en-US" u="sng" dirty="0" smtClean="0"/>
              <a:t> </a:t>
            </a:r>
            <a:r>
              <a:rPr lang="en-US" dirty="0" smtClean="0"/>
              <a:t>transported to tissues to be </a:t>
            </a:r>
            <a:r>
              <a:rPr lang="en-US" dirty="0" smtClean="0"/>
              <a:t>oxidized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103" y="1319001"/>
            <a:ext cx="1764353" cy="523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a clinical presentation of MCAD  deficiency (MCAD is a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dirty="0" smtClean="0"/>
              <a:t>-oxidation enzyme) after fasting or stress?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Hypoketosis</a:t>
            </a:r>
            <a:r>
              <a:rPr lang="en-US" dirty="0" smtClean="0"/>
              <a:t> and Hyperglycemia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Hypoketosis</a:t>
            </a:r>
            <a:r>
              <a:rPr lang="en-US" dirty="0" smtClean="0"/>
              <a:t> and Hypoglycemia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Ketosis and Hypoglycemia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Ketosis and Hyperglycemia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63073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5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Ketone Bodies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571" y="979714"/>
            <a:ext cx="8817429" cy="2451310"/>
          </a:xfrm>
        </p:spPr>
        <p:txBody>
          <a:bodyPr>
            <a:normAutofit fontScale="77500" lnSpcReduction="20000"/>
          </a:bodyPr>
          <a:lstStyle/>
          <a:p>
            <a:r>
              <a:rPr lang="en-US" u="sng" dirty="0" err="1" smtClean="0"/>
              <a:t>Ketogenesis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dirty="0" smtClean="0"/>
              <a:t>Mainly occurs in liver</a:t>
            </a:r>
            <a:endParaRPr lang="en-US" dirty="0"/>
          </a:p>
          <a:p>
            <a:pPr lvl="1"/>
            <a:r>
              <a:rPr lang="en-US" dirty="0" smtClean="0"/>
              <a:t>Ketones do not stay in liver because it lacks </a:t>
            </a:r>
            <a:r>
              <a:rPr lang="en-US" dirty="0"/>
              <a:t>enzyme for initial reaction of ketone body oxidation</a:t>
            </a:r>
          </a:p>
          <a:p>
            <a:r>
              <a:rPr lang="en-US" u="sng" dirty="0" smtClean="0"/>
              <a:t>Ketone body oxidation</a:t>
            </a:r>
            <a:r>
              <a:rPr lang="en-US" dirty="0" smtClean="0"/>
              <a:t>: </a:t>
            </a:r>
            <a:r>
              <a:rPr lang="en-US" sz="2800" dirty="0" smtClean="0"/>
              <a:t>ketone bodies </a:t>
            </a:r>
            <a:r>
              <a:rPr lang="en-US" sz="2800" dirty="0" smtClean="0">
                <a:sym typeface="Wingdings"/>
              </a:rPr>
              <a:t> acetyl CoA</a:t>
            </a:r>
          </a:p>
          <a:p>
            <a:pPr lvl="1"/>
            <a:r>
              <a:rPr lang="en-US" sz="2400" dirty="0" smtClean="0">
                <a:cs typeface="Calibri"/>
                <a:sym typeface="Wingdings"/>
              </a:rPr>
              <a:t>Brain, heart, muscle, etc.</a:t>
            </a:r>
          </a:p>
          <a:p>
            <a:pPr lvl="1"/>
            <a:r>
              <a:rPr lang="en-US" sz="2400" dirty="0" smtClean="0">
                <a:cs typeface="Calibri"/>
                <a:sym typeface="Wingdings"/>
              </a:rPr>
              <a:t>Acetyl CoA enters Krebs</a:t>
            </a:r>
            <a:endParaRPr lang="en-US" sz="2400" dirty="0"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91" y="3431024"/>
            <a:ext cx="7517501" cy="327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4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Diabetic Ketoacidosis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Conditions </a:t>
            </a:r>
            <a:r>
              <a:rPr lang="en-US" dirty="0" smtClean="0"/>
              <a:t>in which build up could occur</a:t>
            </a:r>
            <a:endParaRPr lang="en-US" dirty="0"/>
          </a:p>
          <a:p>
            <a:pPr lvl="1"/>
            <a:r>
              <a:rPr lang="en-US" dirty="0" smtClean="0"/>
              <a:t>Untreated type 1 and type 2 </a:t>
            </a:r>
            <a:r>
              <a:rPr lang="en-US" dirty="0"/>
              <a:t>diabetes: Low levels of circulating </a:t>
            </a:r>
            <a:r>
              <a:rPr lang="en-US" dirty="0" smtClean="0"/>
              <a:t>insulin</a:t>
            </a:r>
          </a:p>
          <a:p>
            <a:pPr lvl="2"/>
            <a:r>
              <a:rPr lang="en-US" sz="2600" dirty="0" smtClean="0"/>
              <a:t>Type 1 – beta cells cannot make insulin</a:t>
            </a:r>
          </a:p>
          <a:p>
            <a:pPr lvl="2"/>
            <a:r>
              <a:rPr lang="en-US" sz="2600" dirty="0" smtClean="0"/>
              <a:t>Type 2 – beta cells are damaged from prolonged periods of overproduction of insulin </a:t>
            </a:r>
            <a:endParaRPr lang="en-US" sz="2600" dirty="0" smtClean="0"/>
          </a:p>
          <a:p>
            <a:r>
              <a:rPr lang="en-US" sz="2300" dirty="0" smtClean="0"/>
              <a:t>Cannot stop lipolysis</a:t>
            </a:r>
            <a:endParaRPr lang="en-US" sz="2300" dirty="0" smtClean="0"/>
          </a:p>
          <a:p>
            <a:r>
              <a:rPr lang="en-US" sz="2300" dirty="0" smtClean="0"/>
              <a:t>Accompanied by </a:t>
            </a:r>
            <a:r>
              <a:rPr lang="en-US" sz="2300" b="1" u="sng" dirty="0" smtClean="0"/>
              <a:t>hyperglycemia</a:t>
            </a:r>
            <a:endParaRPr lang="en-US" sz="2300" b="1" u="sng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Consequences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lvl="1" indent="-400050"/>
            <a:r>
              <a:rPr lang="en-US" dirty="0" smtClean="0"/>
              <a:t>Coma,</a:t>
            </a:r>
          </a:p>
          <a:p>
            <a:pPr marL="0" lvl="1" indent="-400050"/>
            <a:r>
              <a:rPr lang="en-US" dirty="0" smtClean="0"/>
              <a:t>Dehydration</a:t>
            </a:r>
          </a:p>
          <a:p>
            <a:pPr marL="0" lvl="1" indent="-400050"/>
            <a:r>
              <a:rPr lang="en-US" dirty="0" smtClean="0"/>
              <a:t>excessive urination</a:t>
            </a:r>
          </a:p>
          <a:p>
            <a:pPr marL="0" lvl="1" indent="-400050"/>
            <a:r>
              <a:rPr lang="en-US" dirty="0" smtClean="0"/>
              <a:t>vomiting</a:t>
            </a:r>
          </a:p>
          <a:p>
            <a:pPr marL="0" lvl="1" indent="-400050"/>
            <a:r>
              <a:rPr lang="en-US" dirty="0" smtClean="0"/>
              <a:t>organ failure</a:t>
            </a:r>
          </a:p>
          <a:p>
            <a:pPr marL="0" lvl="1" indent="-400050"/>
            <a:r>
              <a:rPr lang="en-US" dirty="0" smtClean="0"/>
              <a:t>About 140 000 hospitalizations per year in the USA (CDC, 2009)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158" y="4816953"/>
            <a:ext cx="2972399" cy="20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3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Ketogenic Diets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low carbohydrate diets</a:t>
            </a:r>
          </a:p>
          <a:p>
            <a:r>
              <a:rPr lang="en-US" dirty="0" smtClean="0"/>
              <a:t>Accompanied by </a:t>
            </a:r>
            <a:r>
              <a:rPr lang="en-US" b="1" u="sng" dirty="0" err="1" smtClean="0"/>
              <a:t>normoglycemia</a:t>
            </a:r>
            <a:endParaRPr lang="en-US" b="1" u="sng" dirty="0" smtClean="0"/>
          </a:p>
          <a:p>
            <a:r>
              <a:rPr lang="en-US" dirty="0" smtClean="0"/>
              <a:t>Why does dietary ketosis not lead to as high of ketone body levels?</a:t>
            </a:r>
          </a:p>
          <a:p>
            <a:pPr lvl="1"/>
            <a:r>
              <a:rPr lang="en-US" dirty="0" smtClean="0"/>
              <a:t>DKA: beta </a:t>
            </a:r>
            <a:r>
              <a:rPr lang="en-US" dirty="0" err="1" smtClean="0"/>
              <a:t>hydroxybutyrate</a:t>
            </a:r>
            <a:r>
              <a:rPr lang="en-US" dirty="0" smtClean="0"/>
              <a:t> &gt;15 </a:t>
            </a:r>
            <a:r>
              <a:rPr lang="en-US" dirty="0" err="1" smtClean="0"/>
              <a:t>mM</a:t>
            </a:r>
            <a:endParaRPr lang="en-US" dirty="0" smtClean="0"/>
          </a:p>
          <a:p>
            <a:pPr lvl="1"/>
            <a:r>
              <a:rPr lang="en-US" dirty="0" smtClean="0"/>
              <a:t>Nutritional Ketosis: beta </a:t>
            </a:r>
            <a:r>
              <a:rPr lang="en-US" dirty="0" err="1" smtClean="0"/>
              <a:t>hydroxybutyrate</a:t>
            </a:r>
            <a:r>
              <a:rPr lang="en-US" dirty="0" smtClean="0"/>
              <a:t> &lt;3 </a:t>
            </a:r>
            <a:r>
              <a:rPr lang="en-US" dirty="0" err="1" smtClean="0"/>
              <a:t>mM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Understand how fatty acids are synthesized</a:t>
            </a:r>
            <a:r>
              <a:rPr lang="en-US" dirty="0"/>
              <a:t> </a:t>
            </a:r>
            <a:r>
              <a:rPr lang="en-US" dirty="0" smtClean="0"/>
              <a:t>in the body</a:t>
            </a:r>
          </a:p>
          <a:p>
            <a:r>
              <a:rPr lang="en-US" dirty="0" smtClean="0"/>
              <a:t>Describe the initial highly regulated step of FA synthesis</a:t>
            </a:r>
          </a:p>
          <a:p>
            <a:r>
              <a:rPr lang="en-US" dirty="0" smtClean="0"/>
              <a:t>Understand the reactions resulting in triacylglycerol synthesis resulting in 3 fatty acids esterified to glycerol</a:t>
            </a:r>
          </a:p>
          <a:p>
            <a:r>
              <a:rPr lang="en-US" dirty="0" smtClean="0"/>
              <a:t>Describe the breakdown of triacylglycerol to glycerol plus fatty acids and the fates of these products</a:t>
            </a:r>
          </a:p>
          <a:p>
            <a:r>
              <a:rPr lang="en-US" dirty="0" smtClean="0"/>
              <a:t>Describe fatty acid breakdown (beta-oxidation)</a:t>
            </a:r>
          </a:p>
          <a:p>
            <a:r>
              <a:rPr lang="en-US" dirty="0" smtClean="0"/>
              <a:t>Determine the amount of energy produced by fatty acid breakdown in comparison to glucose</a:t>
            </a:r>
          </a:p>
          <a:p>
            <a:r>
              <a:rPr lang="en-US" dirty="0" smtClean="0"/>
              <a:t>Understand when ketogenesis occurs, what organs ketones are a fuel source for and consequences of overactive ketogenesis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474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Triglyceride Synthesis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19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Lipid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Fatty Acid Metabolism</a:t>
            </a:r>
          </a:p>
          <a:p>
            <a:pPr lvl="1"/>
            <a:r>
              <a:rPr lang="en-US" strike="sngStrike" dirty="0" smtClean="0"/>
              <a:t>Obtaining  Fatty Acids from Diet</a:t>
            </a:r>
          </a:p>
          <a:p>
            <a:pPr lvl="1"/>
            <a:r>
              <a:rPr lang="en-US" dirty="0" smtClean="0"/>
              <a:t>Making Fatty Acids </a:t>
            </a:r>
            <a:r>
              <a:rPr lang="en-US" i="1" dirty="0" smtClean="0"/>
              <a:t>de novo</a:t>
            </a:r>
            <a:endParaRPr lang="en-US" dirty="0" smtClean="0"/>
          </a:p>
          <a:p>
            <a:pPr lvl="1"/>
            <a:r>
              <a:rPr lang="en-US" dirty="0" smtClean="0"/>
              <a:t>Oxidizing Fatty Acids</a:t>
            </a:r>
          </a:p>
          <a:p>
            <a:r>
              <a:rPr lang="en-US" dirty="0" smtClean="0"/>
              <a:t>Triglyceride Metabolism</a:t>
            </a:r>
          </a:p>
          <a:p>
            <a:pPr lvl="1"/>
            <a:r>
              <a:rPr lang="en-US" dirty="0" smtClean="0"/>
              <a:t>Synthesizing new triglycerides</a:t>
            </a:r>
          </a:p>
          <a:p>
            <a:pPr lvl="1"/>
            <a:r>
              <a:rPr lang="en-US" dirty="0" smtClean="0"/>
              <a:t>Mobilizing Fatty Acids from Triglycerides</a:t>
            </a:r>
          </a:p>
          <a:p>
            <a:r>
              <a:rPr lang="en-US" dirty="0" smtClean="0"/>
              <a:t>Cholesterol Metabolism</a:t>
            </a:r>
          </a:p>
          <a:p>
            <a:pPr lvl="1"/>
            <a:r>
              <a:rPr lang="en-US" dirty="0" smtClean="0"/>
              <a:t>Cholesterol Synthesis</a:t>
            </a:r>
          </a:p>
          <a:p>
            <a:pPr lvl="1"/>
            <a:r>
              <a:rPr lang="en-US" strike="sngStrike" dirty="0" smtClean="0"/>
              <a:t>Cholesterol Excretion (Bile Salts)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085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Triacylglycerol Synthesis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365653" cy="491388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Mainly synthesized in liver and adipose </a:t>
            </a:r>
            <a:r>
              <a:rPr lang="en-US" dirty="0" smtClean="0"/>
              <a:t>tissue</a:t>
            </a:r>
          </a:p>
          <a:p>
            <a:pPr lvl="1"/>
            <a:r>
              <a:rPr lang="en-US" dirty="0" smtClean="0"/>
              <a:t>Small amount from </a:t>
            </a:r>
            <a:r>
              <a:rPr lang="en-US" i="1" dirty="0" smtClean="0"/>
              <a:t>de novo </a:t>
            </a:r>
            <a:r>
              <a:rPr lang="en-US" dirty="0" smtClean="0"/>
              <a:t>lipogenesis</a:t>
            </a:r>
          </a:p>
          <a:p>
            <a:pPr lvl="1"/>
            <a:r>
              <a:rPr lang="en-US" dirty="0" smtClean="0"/>
              <a:t>Primarily fatty acids from dietary fat</a:t>
            </a:r>
          </a:p>
          <a:p>
            <a:r>
              <a:rPr lang="en-US" dirty="0"/>
              <a:t>In the liver </a:t>
            </a:r>
            <a:r>
              <a:rPr lang="en-US" dirty="0" smtClean="0"/>
              <a:t>triglycerides are </a:t>
            </a:r>
            <a:r>
              <a:rPr lang="en-US" dirty="0"/>
              <a:t>synthesized, then packaged for transport to adipose tissue </a:t>
            </a:r>
            <a:r>
              <a:rPr lang="en-US" dirty="0" smtClean="0"/>
              <a:t>via VLDL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729" y="1600200"/>
            <a:ext cx="3495576" cy="2694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218" y="4356304"/>
            <a:ext cx="3495087" cy="237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13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003" y="-212486"/>
            <a:ext cx="8229600" cy="1143000"/>
          </a:xfrm>
        </p:spPr>
        <p:txBody>
          <a:bodyPr>
            <a:normAutofit/>
          </a:bodyPr>
          <a:lstStyle/>
          <a:p>
            <a:r>
              <a:rPr lang="en-US" sz="4200" dirty="0" smtClean="0"/>
              <a:t>Triacylglycerol Synthesis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92" y="414238"/>
            <a:ext cx="912320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                                        </a:t>
            </a:r>
          </a:p>
          <a:p>
            <a:r>
              <a:rPr lang="en-US" sz="3100" dirty="0" smtClean="0"/>
              <a:t>Step 1: </a:t>
            </a:r>
            <a:r>
              <a:rPr lang="en-US" sz="3100" u="sng" dirty="0" smtClean="0"/>
              <a:t>Two fatty acyl groups </a:t>
            </a:r>
            <a:r>
              <a:rPr lang="en-US" sz="3100" dirty="0" smtClean="0"/>
              <a:t>(FA-C-CoA) transferred to glycerol 3-P to form </a:t>
            </a:r>
            <a:r>
              <a:rPr lang="en-US" sz="3100" dirty="0" err="1" smtClean="0"/>
              <a:t>diacylglycerol</a:t>
            </a:r>
            <a:r>
              <a:rPr lang="en-US" sz="3100" dirty="0" smtClean="0"/>
              <a:t> 3-P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40425" y="3902177"/>
            <a:ext cx="3311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Glycerol 3-phosphate</a:t>
            </a:r>
            <a:endParaRPr lang="en-US" sz="28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4877501" y="3923637"/>
            <a:ext cx="43120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 smtClean="0"/>
              <a:t>Phosphatidic</a:t>
            </a:r>
            <a:r>
              <a:rPr lang="en-US" sz="2800" dirty="0" smtClean="0"/>
              <a:t> acid </a:t>
            </a:r>
          </a:p>
          <a:p>
            <a:pPr algn="ctr"/>
            <a:r>
              <a:rPr lang="en-US" sz="2800" dirty="0" smtClean="0"/>
              <a:t>(</a:t>
            </a:r>
            <a:r>
              <a:rPr lang="en-US" sz="2800" dirty="0" err="1" smtClean="0"/>
              <a:t>diacylglycerol</a:t>
            </a:r>
            <a:r>
              <a:rPr lang="en-US" sz="2800" dirty="0" smtClean="0"/>
              <a:t> 3-phosphate)</a:t>
            </a:r>
            <a:endParaRPr lang="en-US" sz="2800" dirty="0"/>
          </a:p>
        </p:txBody>
      </p:sp>
      <p:sp>
        <p:nvSpPr>
          <p:cNvPr id="6" name="Right Arrow 5"/>
          <p:cNvSpPr/>
          <p:nvPr/>
        </p:nvSpPr>
        <p:spPr>
          <a:xfrm>
            <a:off x="3914887" y="4046211"/>
            <a:ext cx="1318833" cy="3791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rved Down Arrow 6"/>
          <p:cNvSpPr/>
          <p:nvPr/>
        </p:nvSpPr>
        <p:spPr>
          <a:xfrm>
            <a:off x="3960476" y="4446857"/>
            <a:ext cx="1216152" cy="73152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7706" y="5221010"/>
            <a:ext cx="3199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 </a:t>
            </a:r>
            <a:r>
              <a:rPr lang="en-US" sz="2800" u="sng" dirty="0" smtClean="0"/>
              <a:t>Fatty acid acyl-CoA</a:t>
            </a:r>
            <a:endParaRPr lang="en-US" sz="28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4910640" y="5222644"/>
            <a:ext cx="1036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 CoA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706424" y="3353714"/>
            <a:ext cx="3761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FF0000"/>
                </a:solidFill>
              </a:rPr>
              <a:t>A</a:t>
            </a:r>
            <a:r>
              <a:rPr lang="en-US" sz="2800" dirty="0" err="1" smtClean="0">
                <a:solidFill>
                  <a:srgbClr val="FF0000"/>
                </a:solidFill>
              </a:rPr>
              <a:t>cyltransferases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4113" y="469462"/>
            <a:ext cx="6212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</a:t>
            </a:r>
          </a:p>
          <a:p>
            <a:r>
              <a:rPr lang="en-US" dirty="0" smtClean="0"/>
              <a:t>||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27788" y="2230757"/>
            <a:ext cx="331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</a:t>
            </a:r>
          </a:p>
          <a:p>
            <a:r>
              <a:rPr lang="en-US" sz="2400" dirty="0" smtClean="0"/>
              <a:t>Acyl group = FA-C-CoA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569522" y="2107862"/>
            <a:ext cx="621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</a:t>
            </a:r>
          </a:p>
          <a:p>
            <a:r>
              <a:rPr lang="en-US" sz="1600" dirty="0" smtClean="0"/>
              <a:t>||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4101797" y="2107862"/>
            <a:ext cx="775704" cy="953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81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7485" y="-136186"/>
            <a:ext cx="92075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Step 1: Triacylglycerol Synthesis: 2 fatty acyl groups added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1: Acyl groups (R-C=O) transferred to glycerol 3-P to form a </a:t>
            </a:r>
            <a:r>
              <a:rPr lang="en-US" dirty="0" err="1" smtClean="0"/>
              <a:t>diacylglycerol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9" name="Picture 8" descr="unnumbered_26_p76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9"/>
          <a:stretch/>
        </p:blipFill>
        <p:spPr>
          <a:xfrm>
            <a:off x="441350" y="862645"/>
            <a:ext cx="8534400" cy="5715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24100" y="1917700"/>
            <a:ext cx="355600" cy="2921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458200" y="4965700"/>
            <a:ext cx="355600" cy="2921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05675" y="1917700"/>
            <a:ext cx="355600" cy="2921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11403" y="5846763"/>
            <a:ext cx="2121297" cy="279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38403" y="3624263"/>
            <a:ext cx="2121297" cy="279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642836" y="760841"/>
            <a:ext cx="1329447" cy="115686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660388" y="5807705"/>
            <a:ext cx="2604349" cy="83099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/>
              <a:t>Phosphatidic</a:t>
            </a:r>
            <a:r>
              <a:rPr lang="en-US" sz="2400" b="1" dirty="0" smtClean="0"/>
              <a:t> acid </a:t>
            </a:r>
          </a:p>
          <a:p>
            <a:pPr algn="ctr"/>
            <a:r>
              <a:rPr lang="en-US" sz="2400" b="1" dirty="0" smtClean="0"/>
              <a:t>(</a:t>
            </a:r>
            <a:r>
              <a:rPr lang="en-US" sz="2400" b="1" dirty="0" err="1" smtClean="0"/>
              <a:t>diacylglycerol</a:t>
            </a:r>
            <a:r>
              <a:rPr lang="en-US" sz="2400" b="1" dirty="0" smtClean="0"/>
              <a:t> 3-</a:t>
            </a:r>
            <a:r>
              <a:rPr lang="en-US" sz="2400" b="1" dirty="0"/>
              <a:t>P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sp>
        <p:nvSpPr>
          <p:cNvPr id="23" name="Rectangle 22"/>
          <p:cNvSpPr/>
          <p:nvPr/>
        </p:nvSpPr>
        <p:spPr>
          <a:xfrm>
            <a:off x="6688078" y="694360"/>
            <a:ext cx="31003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Fatty Acid</a:t>
            </a:r>
          </a:p>
          <a:p>
            <a:r>
              <a:rPr lang="en-US" sz="2800" dirty="0" smtClean="0"/>
              <a:t>     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6430254" y="3821886"/>
            <a:ext cx="775422" cy="114381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454629" y="3354794"/>
            <a:ext cx="1663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Ester Bond</a:t>
            </a:r>
            <a:endParaRPr lang="en-US" sz="2000" b="1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899097" y="3754904"/>
            <a:ext cx="470758" cy="3208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736904" y="1062038"/>
            <a:ext cx="951174" cy="3208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6317" y="4483168"/>
            <a:ext cx="38929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/>
              <a:t>Hydroxyl group of glycerol reacts with fatty acyl group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1079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gc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9"/>
          <a:stretch/>
        </p:blipFill>
        <p:spPr>
          <a:xfrm>
            <a:off x="4069328" y="1600200"/>
            <a:ext cx="4880270" cy="4718303"/>
          </a:xfrm>
          <a:prstGeom prst="rect">
            <a:avLst/>
          </a:prstGeom>
        </p:spPr>
      </p:pic>
      <p:pic>
        <p:nvPicPr>
          <p:cNvPr id="5" name="Picture 4" descr="unnumbered_26_p760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3" t="48661" r="-1" b="9069"/>
          <a:stretch/>
        </p:blipFill>
        <p:spPr>
          <a:xfrm>
            <a:off x="148769" y="2156666"/>
            <a:ext cx="3536920" cy="30772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7769" y="4265973"/>
            <a:ext cx="2277803" cy="4003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6013" y="4666339"/>
            <a:ext cx="2604349" cy="83099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/>
              <a:t>Phosphatidic</a:t>
            </a:r>
            <a:r>
              <a:rPr lang="en-US" sz="2400" b="1" dirty="0" smtClean="0"/>
              <a:t> acid </a:t>
            </a:r>
          </a:p>
          <a:p>
            <a:pPr algn="ctr"/>
            <a:r>
              <a:rPr lang="en-US" sz="2400" b="1" dirty="0" smtClean="0"/>
              <a:t>(</a:t>
            </a:r>
            <a:r>
              <a:rPr lang="en-US" sz="2400" b="1" dirty="0" err="1" smtClean="0"/>
              <a:t>diacylglycerol</a:t>
            </a:r>
            <a:r>
              <a:rPr lang="en-US" sz="2400" b="1" dirty="0" smtClean="0"/>
              <a:t> 3-P)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193646" y="6087670"/>
            <a:ext cx="2513582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Triacylglycerol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3240362" y="3433263"/>
            <a:ext cx="355600" cy="2921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275704" y="3346177"/>
            <a:ext cx="793624" cy="3791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22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Understand how fatty acids are synthesized</a:t>
            </a:r>
            <a:r>
              <a:rPr lang="en-US" dirty="0"/>
              <a:t> </a:t>
            </a:r>
            <a:r>
              <a:rPr lang="en-US" dirty="0" smtClean="0"/>
              <a:t>in the body</a:t>
            </a:r>
          </a:p>
          <a:p>
            <a:r>
              <a:rPr lang="en-US" dirty="0" smtClean="0"/>
              <a:t>Describe the initial highly regulated step of FA synthesis</a:t>
            </a:r>
          </a:p>
          <a:p>
            <a:r>
              <a:rPr lang="en-US" dirty="0" smtClean="0"/>
              <a:t>Understand the reactions resulting in triacylglycerol synthesis resulting in 3 fatty acids esterified to glycerol</a:t>
            </a:r>
          </a:p>
          <a:p>
            <a:r>
              <a:rPr lang="en-US" dirty="0" smtClean="0"/>
              <a:t>Describe the breakdown of triacylglycerol to glycerol plus fatty acids and the fates of these products</a:t>
            </a:r>
          </a:p>
          <a:p>
            <a:r>
              <a:rPr lang="en-US" dirty="0" smtClean="0"/>
              <a:t>Describe fatty acid breakdown (beta-oxidation)</a:t>
            </a:r>
          </a:p>
          <a:p>
            <a:r>
              <a:rPr lang="en-US" dirty="0" smtClean="0"/>
              <a:t>Determine the amount of energy produced by fatty acid breakdown in comparison to glucose</a:t>
            </a:r>
          </a:p>
          <a:p>
            <a:r>
              <a:rPr lang="en-US" dirty="0" smtClean="0"/>
              <a:t>Understand when ketogenesis occurs, what organs ketones are a fuel source for and consequences of overactive ketogenesis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689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Triacylglycerol Synthesis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2: </a:t>
            </a:r>
            <a:r>
              <a:rPr lang="en-US" dirty="0" err="1" smtClean="0"/>
              <a:t>Dephosphorylation</a:t>
            </a:r>
            <a:r>
              <a:rPr lang="en-US" dirty="0" smtClean="0"/>
              <a:t> of </a:t>
            </a:r>
            <a:r>
              <a:rPr lang="en-US" dirty="0" err="1" smtClean="0"/>
              <a:t>diacylglycerol</a:t>
            </a:r>
            <a:r>
              <a:rPr lang="en-US" dirty="0" smtClean="0"/>
              <a:t> 3-P and final fatty acid acyl transfer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80684" y="4517439"/>
            <a:ext cx="2277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Triacylglycerol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79489" y="4413632"/>
            <a:ext cx="29422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 smtClean="0"/>
              <a:t>Phosphatidic</a:t>
            </a:r>
            <a:r>
              <a:rPr lang="en-US" sz="2800" dirty="0" smtClean="0"/>
              <a:t> acid </a:t>
            </a:r>
          </a:p>
          <a:p>
            <a:pPr algn="ctr"/>
            <a:r>
              <a:rPr lang="en-US" sz="2800" dirty="0" smtClean="0"/>
              <a:t>(</a:t>
            </a:r>
            <a:r>
              <a:rPr lang="en-US" sz="2800" dirty="0" err="1" smtClean="0"/>
              <a:t>diacylglycerol</a:t>
            </a:r>
            <a:r>
              <a:rPr lang="en-US" sz="2800" dirty="0" smtClean="0"/>
              <a:t> 3-P)</a:t>
            </a:r>
            <a:endParaRPr lang="en-US" sz="2800" dirty="0"/>
          </a:p>
        </p:txBody>
      </p:sp>
      <p:sp>
        <p:nvSpPr>
          <p:cNvPr id="6" name="Right Arrow 5"/>
          <p:cNvSpPr/>
          <p:nvPr/>
        </p:nvSpPr>
        <p:spPr>
          <a:xfrm>
            <a:off x="4189840" y="4582909"/>
            <a:ext cx="1318833" cy="3791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rved Down Arrow 6"/>
          <p:cNvSpPr/>
          <p:nvPr/>
        </p:nvSpPr>
        <p:spPr>
          <a:xfrm>
            <a:off x="4189840" y="5040115"/>
            <a:ext cx="803476" cy="542127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1035" y="5539090"/>
            <a:ext cx="1916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Fatty acyl-CoA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481909" y="5589120"/>
            <a:ext cx="689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CoA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112310" y="3630289"/>
            <a:ext cx="3761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FF0000"/>
                </a:solidFill>
              </a:rPr>
              <a:t>Acyltransferase</a:t>
            </a:r>
            <a:r>
              <a:rPr lang="en-US" sz="2800" dirty="0" smtClean="0">
                <a:solidFill>
                  <a:srgbClr val="FF0000"/>
                </a:solidFill>
              </a:rPr>
              <a:t> and phosphatase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Curved Down Arrow 11"/>
          <p:cNvSpPr/>
          <p:nvPr/>
        </p:nvSpPr>
        <p:spPr>
          <a:xfrm>
            <a:off x="5248016" y="5096675"/>
            <a:ext cx="803476" cy="542127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58209" y="5539090"/>
            <a:ext cx="34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4083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8900" y="139934"/>
            <a:ext cx="92075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Step 2: Triacylglycerol Synthesis: </a:t>
            </a:r>
            <a:r>
              <a:rPr lang="en-US" sz="3600" dirty="0" err="1" smtClean="0"/>
              <a:t>Dephosphorylation</a:t>
            </a:r>
            <a:r>
              <a:rPr lang="en-US" sz="3600" dirty="0" smtClean="0"/>
              <a:t> and </a:t>
            </a:r>
            <a:r>
              <a:rPr lang="en-US" sz="3600" dirty="0"/>
              <a:t>a</a:t>
            </a:r>
            <a:r>
              <a:rPr lang="en-US" sz="3600" dirty="0" smtClean="0"/>
              <a:t> fatty acyl groups added</a:t>
            </a: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2324100" y="1917700"/>
            <a:ext cx="355600" cy="2921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458200" y="4965700"/>
            <a:ext cx="355600" cy="2921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37400" y="1917700"/>
            <a:ext cx="355600" cy="2921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nnumbered_26_p76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89" t="50000" b="7836"/>
          <a:stretch/>
        </p:blipFill>
        <p:spPr>
          <a:xfrm>
            <a:off x="202803" y="1881479"/>
            <a:ext cx="3495617" cy="2997468"/>
          </a:xfrm>
          <a:prstGeom prst="rect">
            <a:avLst/>
          </a:prstGeom>
        </p:spPr>
      </p:pic>
      <p:pic>
        <p:nvPicPr>
          <p:cNvPr id="10" name="Picture 9" descr="unnumbered_26_p76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13" t="50000" b="7836"/>
          <a:stretch/>
        </p:blipFill>
        <p:spPr>
          <a:xfrm>
            <a:off x="5747938" y="2033879"/>
            <a:ext cx="2934654" cy="2649996"/>
          </a:xfrm>
          <a:prstGeom prst="rect">
            <a:avLst/>
          </a:prstGeom>
        </p:spPr>
      </p:pic>
      <p:pic>
        <p:nvPicPr>
          <p:cNvPr id="11" name="Picture 10" descr="unnumbered_26_p76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89" t="50000" r="20600" b="35281"/>
          <a:stretch/>
        </p:blipFill>
        <p:spPr>
          <a:xfrm>
            <a:off x="5633359" y="3771885"/>
            <a:ext cx="1332250" cy="9250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63209" y="2762841"/>
            <a:ext cx="965200" cy="113998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64465" y="4224644"/>
            <a:ext cx="1374792" cy="113998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312582" y="3356513"/>
            <a:ext cx="1374792" cy="41537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60620" y="3135156"/>
            <a:ext cx="687396" cy="7263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926330" y="3861481"/>
            <a:ext cx="687396" cy="7263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926330" y="3531464"/>
            <a:ext cx="296174" cy="330017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r="20670"/>
          <a:stretch/>
        </p:blipFill>
        <p:spPr>
          <a:xfrm>
            <a:off x="5747938" y="1932449"/>
            <a:ext cx="2968864" cy="3742436"/>
          </a:xfrm>
          <a:prstGeom prst="rect">
            <a:avLst/>
          </a:prstGeom>
        </p:spPr>
      </p:pic>
      <p:pic>
        <p:nvPicPr>
          <p:cNvPr id="9" name="Picture 8" descr="unnumbered_26_p76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7" t="2954" r="49415" b="80401"/>
          <a:stretch/>
        </p:blipFill>
        <p:spPr>
          <a:xfrm>
            <a:off x="3790847" y="2552048"/>
            <a:ext cx="2264781" cy="121983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238500" y="2984500"/>
            <a:ext cx="355600" cy="279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02803" y="3945244"/>
            <a:ext cx="2121297" cy="279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rved Down Arrow 29"/>
          <p:cNvSpPr/>
          <p:nvPr/>
        </p:nvSpPr>
        <p:spPr>
          <a:xfrm>
            <a:off x="4560620" y="3573224"/>
            <a:ext cx="803476" cy="542127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77373" y="4235304"/>
            <a:ext cx="34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</a:t>
            </a:r>
            <a:endParaRPr lang="en-US" sz="2400" dirty="0"/>
          </a:p>
        </p:txBody>
      </p:sp>
      <p:sp>
        <p:nvSpPr>
          <p:cNvPr id="32" name="Rectangle 31"/>
          <p:cNvSpPr/>
          <p:nvPr/>
        </p:nvSpPr>
        <p:spPr>
          <a:xfrm>
            <a:off x="4124644" y="2762841"/>
            <a:ext cx="104320" cy="3075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400019" y="4060731"/>
            <a:ext cx="104320" cy="3075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307540" y="3980531"/>
            <a:ext cx="25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558ED5"/>
                </a:solidFill>
              </a:rPr>
              <a:t>3</a:t>
            </a:r>
            <a:endParaRPr lang="en-US" sz="1600" dirty="0">
              <a:solidFill>
                <a:srgbClr val="558ED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26855" y="2725506"/>
            <a:ext cx="25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3</a:t>
            </a: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39108" y="5080285"/>
            <a:ext cx="251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Triacylglycerol</a:t>
            </a:r>
            <a:endParaRPr 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23861" y="4115351"/>
            <a:ext cx="3802994" cy="83099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/>
              <a:t>Phosphatidic</a:t>
            </a:r>
            <a:r>
              <a:rPr lang="en-US" sz="2400" b="1" dirty="0" smtClean="0"/>
              <a:t> acid </a:t>
            </a:r>
          </a:p>
          <a:p>
            <a:pPr algn="ctr"/>
            <a:r>
              <a:rPr lang="en-US" sz="2400" b="1" dirty="0" smtClean="0"/>
              <a:t>(</a:t>
            </a:r>
            <a:r>
              <a:rPr lang="en-US" sz="2400" b="1" dirty="0" err="1" smtClean="0"/>
              <a:t>diacylglycerol</a:t>
            </a:r>
            <a:r>
              <a:rPr lang="en-US" sz="2400" b="1" dirty="0" smtClean="0"/>
              <a:t> 3-phosphate)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14617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gc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9"/>
          <a:stretch/>
        </p:blipFill>
        <p:spPr>
          <a:xfrm>
            <a:off x="4069328" y="1600200"/>
            <a:ext cx="4880270" cy="47183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5122" y="4265973"/>
            <a:ext cx="2277803" cy="4003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20670"/>
          <a:stretch/>
        </p:blipFill>
        <p:spPr>
          <a:xfrm>
            <a:off x="847210" y="1932449"/>
            <a:ext cx="2968864" cy="3742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93007" y="3939113"/>
            <a:ext cx="25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748478" y="5311117"/>
            <a:ext cx="251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Triacylglycerol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32241" y="6060058"/>
            <a:ext cx="2513582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Triacylglycerol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937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Triacylglycerol Fate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Major </a:t>
            </a:r>
            <a:r>
              <a:rPr lang="en-US" dirty="0"/>
              <a:t>destination is </a:t>
            </a:r>
            <a:r>
              <a:rPr lang="en-US" u="sng" dirty="0"/>
              <a:t>adipose tissue </a:t>
            </a:r>
            <a:r>
              <a:rPr lang="en-US" dirty="0"/>
              <a:t>for </a:t>
            </a:r>
            <a:r>
              <a:rPr lang="en-US" dirty="0" smtClean="0"/>
              <a:t>storage</a:t>
            </a:r>
          </a:p>
          <a:p>
            <a:pPr lvl="1"/>
            <a:r>
              <a:rPr lang="en-US" dirty="0" smtClean="0"/>
              <a:t>Incorporated into VLDL in liver</a:t>
            </a:r>
          </a:p>
          <a:p>
            <a:pPr lvl="2"/>
            <a:r>
              <a:rPr lang="en-US" dirty="0" smtClean="0"/>
              <a:t>Exported from liver through circulation via VLDL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414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Integrated Control of Lipid Metabolism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581" y="1344810"/>
            <a:ext cx="4491166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7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Fatty Acid Synthesis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Initial reaction: acetyl CoA converted to </a:t>
            </a:r>
            <a:r>
              <a:rPr lang="en-US" dirty="0" err="1" smtClean="0"/>
              <a:t>malynol</a:t>
            </a:r>
            <a:r>
              <a:rPr lang="en-US" dirty="0" smtClean="0"/>
              <a:t> </a:t>
            </a:r>
            <a:r>
              <a:rPr lang="en-US" dirty="0" err="1" smtClean="0"/>
              <a:t>CoAs</a:t>
            </a:r>
            <a:endParaRPr lang="en-US" dirty="0" smtClean="0"/>
          </a:p>
          <a:p>
            <a:pPr marL="742950" lvl="2" indent="-342900"/>
            <a:r>
              <a:rPr lang="en-US" sz="2000" dirty="0"/>
              <a:t>Highly </a:t>
            </a:r>
            <a:r>
              <a:rPr lang="en-US" sz="2000" dirty="0" smtClean="0"/>
              <a:t>regulated</a:t>
            </a:r>
          </a:p>
          <a:p>
            <a:r>
              <a:rPr lang="en-US" dirty="0" smtClean="0"/>
              <a:t>7 </a:t>
            </a:r>
            <a:r>
              <a:rPr lang="en-US" dirty="0" err="1" smtClean="0"/>
              <a:t>Malynol</a:t>
            </a:r>
            <a:r>
              <a:rPr lang="en-US" dirty="0" smtClean="0"/>
              <a:t> CoA transfers 2 carbons to Acetyl CoA</a:t>
            </a:r>
          </a:p>
          <a:p>
            <a:r>
              <a:rPr lang="en-US" dirty="0" err="1" smtClean="0"/>
              <a:t>Palmitate</a:t>
            </a:r>
            <a:r>
              <a:rPr lang="en-US" dirty="0" smtClean="0"/>
              <a:t> is final product (16-carbon FA)</a:t>
            </a:r>
          </a:p>
          <a:p>
            <a:r>
              <a:rPr lang="en-US" dirty="0" err="1" smtClean="0"/>
              <a:t>Palmitate</a:t>
            </a:r>
            <a:r>
              <a:rPr lang="en-US" dirty="0" smtClean="0"/>
              <a:t> can be further elongated or </a:t>
            </a:r>
            <a:r>
              <a:rPr lang="en-US" dirty="0" err="1" smtClean="0"/>
              <a:t>desaturated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Triacylglycerol Synthesis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fatty acyl </a:t>
            </a:r>
            <a:r>
              <a:rPr lang="en-US" dirty="0" err="1" smtClean="0"/>
              <a:t>CoAs</a:t>
            </a:r>
            <a:r>
              <a:rPr lang="en-US" dirty="0" smtClean="0"/>
              <a:t> transfer acyl group to glycerol 3-phosphate</a:t>
            </a:r>
          </a:p>
          <a:p>
            <a:r>
              <a:rPr lang="en-US" dirty="0" smtClean="0"/>
              <a:t>Resulting </a:t>
            </a:r>
            <a:r>
              <a:rPr lang="en-US" dirty="0" err="1" smtClean="0"/>
              <a:t>diacylglycerol</a:t>
            </a:r>
            <a:r>
              <a:rPr lang="en-US" dirty="0" smtClean="0"/>
              <a:t> 3-P is dephosphorylated and fatty acyl donates final acyl</a:t>
            </a:r>
          </a:p>
          <a:p>
            <a:r>
              <a:rPr lang="en-US" dirty="0" smtClean="0"/>
              <a:t>Triacylglycerol is formed</a:t>
            </a:r>
          </a:p>
          <a:p>
            <a:r>
              <a:rPr lang="en-US" dirty="0" smtClean="0"/>
              <a:t>Triacylglycerol is likely stored in adipose tissue until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840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Lipids: Cholesterol, Lipoproteins, and PUFAs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2950" b="0" i="0" u="none" strike="noStrike" cap="none" baseline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1) Structure and Properties </a:t>
            </a:r>
            <a:r>
              <a:rPr lang="en-US" sz="2950" b="0" i="0" u="none" strike="noStrike" cap="none" baseline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950" b="0" i="0" u="none" strike="noStrike" cap="none" baseline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95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2)Digestion, Absorption, and Transportation</a:t>
            </a:r>
            <a:br>
              <a:rPr lang="en-US" sz="295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950" b="0" i="0" u="none" strike="noStrike" cap="none" baseline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3) Metabolism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592"/>
              </a:spcBef>
              <a:buClr>
                <a:srgbClr val="888888"/>
              </a:buClr>
              <a:buFont typeface="Arial"/>
              <a:buNone/>
            </a:pPr>
            <a:endParaRPr sz="295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598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Objectives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57200" y="1417638"/>
            <a:ext cx="8229600" cy="50218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85000" lnSpcReduction="20000"/>
          </a:bodyPr>
          <a:lstStyle/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Identify the functions of cholesterol within our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body</a:t>
            </a:r>
            <a:endParaRPr lang="en-US" sz="3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that cholesterol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homeostasis is highly regulated in the body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3 main steps of cholesterol synthesis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main carriers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cholesterol throughout the body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the etiology of “high” cholesterol and its potential role in atherosclerosis </a:t>
            </a:r>
            <a:endParaRPr lang="en-US" sz="3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why some unsaturated fatty acids are essential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different functions of omega-3 and -6 derivatives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the sources of omega-3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-6 and their derivatives</a:t>
            </a:r>
            <a:endParaRPr lang="en-US" sz="3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673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Cholesterol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813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/>
          </a:bodyPr>
          <a:lstStyle/>
          <a:p>
            <a:pPr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Sterol family</a:t>
            </a:r>
          </a:p>
          <a:p>
            <a:pPr lvl="1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Plant sterols</a:t>
            </a:r>
          </a:p>
          <a:p>
            <a:pPr lvl="1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Cholesterol – animal products</a:t>
            </a:r>
          </a:p>
          <a:p>
            <a:pPr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</a:pPr>
            <a:endParaRPr lang="en-US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Plant sterols interfere with cholesterol absorption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  <a:buFont typeface="Arial"/>
              <a:buChar char="•"/>
            </a:pPr>
            <a:endParaRPr lang="en-US" sz="29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  <a:buFont typeface="Arial"/>
              <a:buChar char="•"/>
            </a:pPr>
            <a:endParaRPr lang="en-US" sz="29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becel-proactiv_hero_2.3.10 EN552-14693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8" r="44368" b="10124"/>
          <a:stretch/>
        </p:blipFill>
        <p:spPr>
          <a:xfrm>
            <a:off x="3442881" y="3956069"/>
            <a:ext cx="4519447" cy="25303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6337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Cholesterol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469960"/>
            <a:ext cx="8229600" cy="4813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/>
          </a:bodyPr>
          <a:lstStyle/>
          <a:p>
            <a:pPr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Dietary intake plus biosynthesis of cholesterol is about 1 g/day</a:t>
            </a:r>
          </a:p>
          <a:p>
            <a:pPr marL="0" marR="0" lvl="0" indent="0" algn="l" rtl="0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  <a:buNone/>
            </a:pPr>
            <a:endParaRPr lang="en-US" sz="29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indent="-457200">
              <a:lnSpc>
                <a:spcPct val="80000"/>
              </a:lnSpc>
              <a:spcBef>
                <a:spcPts val="520"/>
              </a:spcBef>
              <a:buClr>
                <a:schemeClr val="dk1"/>
              </a:buClr>
              <a:buSzPct val="100000"/>
            </a:pPr>
            <a:r>
              <a:rPr lang="en-US" sz="30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 </a:t>
            </a:r>
            <a:r>
              <a:rPr lang="en-US" sz="30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intake estimated around </a:t>
            </a:r>
            <a:r>
              <a:rPr lang="en-US" sz="30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300-600 </a:t>
            </a:r>
            <a:r>
              <a:rPr lang="en-US" sz="30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mg/day </a:t>
            </a:r>
            <a:r>
              <a:rPr lang="en-US" sz="30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(0.3g/day)</a:t>
            </a:r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buClr>
                <a:schemeClr val="dk1"/>
              </a:buClr>
              <a:buSzPct val="100000"/>
              <a:buFont typeface="Arial"/>
              <a:buChar char="–"/>
            </a:pPr>
            <a:endParaRPr lang="en-US" sz="26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  <a:buFont typeface="Arial"/>
              <a:buChar char="•"/>
            </a:pPr>
            <a:r>
              <a:rPr lang="en-US" sz="295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</a:t>
            </a:r>
            <a:r>
              <a:rPr lang="en-US" sz="295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synthesis </a:t>
            </a:r>
            <a:r>
              <a:rPr lang="en-US" sz="295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accounts for </a:t>
            </a:r>
            <a:r>
              <a:rPr lang="en-US" sz="295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 to </a:t>
            </a:r>
            <a:r>
              <a:rPr lang="en-US" sz="295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60-70%</a:t>
            </a:r>
            <a:r>
              <a:rPr lang="en-US" sz="295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total daily cholesterol</a:t>
            </a:r>
            <a:endParaRPr lang="en-US" sz="29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 indent="-342900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regulated</a:t>
            </a:r>
          </a:p>
          <a:p>
            <a:pPr lvl="1" indent="-342900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Mainly</a:t>
            </a:r>
            <a:r>
              <a:rPr lang="en-US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liver, but can occur in all nucleated cells</a:t>
            </a:r>
            <a:endParaRPr lang="en-US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  <a:buFont typeface="Arial"/>
              <a:buChar char="•"/>
            </a:pPr>
            <a:endParaRPr lang="en-US" sz="29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054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Lipid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Fatty Acid Metabolism</a:t>
            </a:r>
          </a:p>
          <a:p>
            <a:pPr lvl="1"/>
            <a:r>
              <a:rPr lang="en-US" strike="sngStrike" dirty="0" smtClean="0"/>
              <a:t>Obtaining  Fatty Acids from Diet</a:t>
            </a:r>
          </a:p>
          <a:p>
            <a:pPr lvl="1"/>
            <a:r>
              <a:rPr lang="en-US" dirty="0" smtClean="0"/>
              <a:t>Making Fatty Acids </a:t>
            </a:r>
            <a:r>
              <a:rPr lang="en-US" i="1" dirty="0" smtClean="0"/>
              <a:t>de novo</a:t>
            </a:r>
            <a:endParaRPr lang="en-US" dirty="0" smtClean="0"/>
          </a:p>
          <a:p>
            <a:pPr lvl="1"/>
            <a:r>
              <a:rPr lang="en-US" dirty="0" smtClean="0"/>
              <a:t>Oxidizing Fatty Acids</a:t>
            </a:r>
          </a:p>
          <a:p>
            <a:r>
              <a:rPr lang="en-US" dirty="0" smtClean="0"/>
              <a:t>Triglyceride Metabolism</a:t>
            </a:r>
          </a:p>
          <a:p>
            <a:pPr lvl="1"/>
            <a:r>
              <a:rPr lang="en-US" dirty="0" smtClean="0"/>
              <a:t>Synthesizing new triglycerides</a:t>
            </a:r>
          </a:p>
          <a:p>
            <a:pPr lvl="1"/>
            <a:r>
              <a:rPr lang="en-US" dirty="0" smtClean="0"/>
              <a:t>Mobilizing Fatty Acids from Triglycerides</a:t>
            </a:r>
          </a:p>
          <a:p>
            <a:r>
              <a:rPr lang="en-US" dirty="0" smtClean="0"/>
              <a:t>Cholesterol Metabolism</a:t>
            </a:r>
          </a:p>
          <a:p>
            <a:pPr lvl="1"/>
            <a:r>
              <a:rPr lang="en-US" dirty="0" smtClean="0"/>
              <a:t>Cholesterol Synthesis</a:t>
            </a:r>
          </a:p>
          <a:p>
            <a:pPr lvl="1"/>
            <a:r>
              <a:rPr lang="en-US" strike="sngStrike" dirty="0" smtClean="0"/>
              <a:t>Cholesterol Excretion (Bile Salts)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8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Functions of Cholesterol</a:t>
            </a:r>
            <a:endParaRPr lang="en-US" sz="395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158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92500" lnSpcReduction="20000"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membranes 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&gt;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90% of cholesterol found in cell membranes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3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Steroid hormones – estrogen, progesterone, testosterone, glucocorticoids, androgens, mineralocorticoids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(aldosterone)</a:t>
            </a:r>
            <a:endParaRPr lang="en-US" sz="3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3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Vitamin D – synthesis in the skin from ultraviolet rays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Bile – aides in lipid and fat-soluble vitamin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absorption</a:t>
            </a: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541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Cholesterol </a:t>
            </a:r>
            <a:r>
              <a:rPr lang="en-US" sz="395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Bios</a:t>
            </a:r>
            <a:r>
              <a:rPr lang="en-US" sz="395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ynthesis</a:t>
            </a:r>
            <a:endParaRPr lang="en-US" sz="395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57200" y="1417638"/>
            <a:ext cx="8229600" cy="49478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98333"/>
              <a:buNone/>
            </a:pPr>
            <a:r>
              <a:rPr lang="en-US" sz="295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26 steps of cholesterol synthesis </a:t>
            </a:r>
            <a:endParaRPr lang="en-US" sz="295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98333"/>
              <a:buNone/>
            </a:pPr>
            <a:r>
              <a:rPr lang="en-US" sz="2950" b="0" i="0" u="sng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2950" b="0" i="0" u="sng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stages:</a:t>
            </a:r>
          </a:p>
          <a:p>
            <a:pPr marL="514350" marR="0" lvl="0" indent="-514350" algn="l" rtl="0">
              <a:spcBef>
                <a:spcPts val="590"/>
              </a:spcBef>
              <a:buClr>
                <a:schemeClr val="dk1"/>
              </a:buClr>
              <a:buSzPct val="98333"/>
              <a:buFont typeface="Calibri"/>
              <a:buAutoNum type="arabicParenR"/>
            </a:pPr>
            <a:r>
              <a:rPr lang="en-US" sz="295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295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Acetyl </a:t>
            </a:r>
            <a:r>
              <a:rPr lang="en-US" sz="295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CoA </a:t>
            </a:r>
            <a:r>
              <a:rPr lang="en-US" sz="295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lang="en-US" sz="295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/>
              </a:rPr>
              <a:t></a:t>
            </a:r>
            <a:r>
              <a:rPr lang="en-US" sz="295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95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3-hydroxy-3methylglutaryl CoA (HMG CoA)</a:t>
            </a:r>
          </a:p>
          <a:p>
            <a:pPr marL="514350" marR="0" lvl="0" indent="-326390" algn="l" rtl="0">
              <a:spcBef>
                <a:spcPts val="592"/>
              </a:spcBef>
              <a:buClr>
                <a:schemeClr val="dk1"/>
              </a:buClr>
              <a:buFont typeface="Calibri"/>
              <a:buNone/>
            </a:pPr>
            <a:endParaRPr sz="295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spcBef>
                <a:spcPts val="590"/>
              </a:spcBef>
              <a:buClr>
                <a:schemeClr val="dk1"/>
              </a:buClr>
              <a:buSzPct val="98333"/>
              <a:buFont typeface="Calibri"/>
              <a:buAutoNum type="arabicParenR"/>
            </a:pPr>
            <a:r>
              <a:rPr lang="en-US" sz="295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HMG CoA → </a:t>
            </a:r>
            <a:r>
              <a:rPr lang="en-US" sz="295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mevalonic</a:t>
            </a:r>
            <a:r>
              <a:rPr lang="en-US" sz="295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acid </a:t>
            </a:r>
            <a:r>
              <a:rPr lang="en-US" sz="295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r>
              <a:rPr lang="en-US" sz="295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/>
              </a:rPr>
              <a:t></a:t>
            </a:r>
            <a:r>
              <a:rPr lang="en-US" sz="295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95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Squalene</a:t>
            </a:r>
            <a:endParaRPr lang="en-US" sz="295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326390" algn="l" rtl="0">
              <a:spcBef>
                <a:spcPts val="592"/>
              </a:spcBef>
              <a:buClr>
                <a:schemeClr val="dk1"/>
              </a:buClr>
              <a:buFont typeface="Calibri"/>
              <a:buNone/>
            </a:pPr>
            <a:endParaRPr sz="295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spcBef>
                <a:spcPts val="590"/>
              </a:spcBef>
              <a:buClr>
                <a:schemeClr val="dk1"/>
              </a:buClr>
              <a:buSzPct val="98333"/>
              <a:buFont typeface="Calibri"/>
              <a:buAutoNum type="arabicParenR"/>
            </a:pPr>
            <a:r>
              <a:rPr lang="en-US" sz="295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Squalene</a:t>
            </a:r>
            <a:r>
              <a:rPr lang="en-US" sz="295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</a:t>
            </a:r>
            <a:r>
              <a:rPr lang="en-US" sz="295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/>
              </a:rPr>
              <a:t></a:t>
            </a:r>
            <a:r>
              <a:rPr lang="en-US" sz="295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Cholesterol</a:t>
            </a:r>
            <a:endParaRPr lang="en-US" sz="295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2168452" y="3422076"/>
            <a:ext cx="20192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sng" strike="noStrike" cap="none" baseline="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HMG CoA </a:t>
            </a:r>
            <a:r>
              <a:rPr lang="en-US" sz="2000" b="1" i="0" u="sng" strike="noStrike" cap="none" baseline="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Reductase</a:t>
            </a:r>
            <a:endParaRPr lang="en-US" sz="2000" b="1" i="0" u="sng" strike="noStrike" cap="none" baseline="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00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>
                <a:sym typeface="Calibri"/>
              </a:rPr>
              <a:t>Cholesterol Biosynthesis </a:t>
            </a:r>
            <a:endParaRPr lang="en-US" dirty="0">
              <a:sym typeface="Calibri"/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sz="2300" dirty="0" smtClean="0">
                <a:sym typeface="Calibri"/>
              </a:rPr>
              <a:t>3 Acetyl CoA →</a:t>
            </a:r>
            <a:r>
              <a:rPr lang="en-US" sz="2300" dirty="0" smtClean="0">
                <a:sym typeface="Wingdings"/>
              </a:rPr>
              <a:t></a:t>
            </a:r>
            <a:r>
              <a:rPr lang="en-US" sz="2300" dirty="0" smtClean="0">
                <a:sym typeface="Calibri"/>
              </a:rPr>
              <a:t> 3-hydroxy 3-methylglutaryl CoA (</a:t>
            </a:r>
            <a:r>
              <a:rPr lang="en-US" sz="2300" u="sng" dirty="0" smtClean="0">
                <a:sym typeface="Calibri"/>
              </a:rPr>
              <a:t>HMG CoA</a:t>
            </a:r>
            <a:r>
              <a:rPr lang="en-US" sz="2300" dirty="0" smtClean="0">
                <a:sym typeface="Calibri"/>
              </a:rPr>
              <a:t>)</a:t>
            </a:r>
          </a:p>
          <a:p>
            <a:pPr marL="457200" lvl="1" indent="0">
              <a:buNone/>
            </a:pPr>
            <a:r>
              <a:rPr lang="en-US" dirty="0" smtClean="0">
                <a:sym typeface="Calibri"/>
              </a:rPr>
              <a:t>- Condensation of 3 acetyl CoA</a:t>
            </a:r>
          </a:p>
          <a:p>
            <a:pPr marL="514350" lvl="0" indent="-514350">
              <a:buFont typeface="+mj-lt"/>
              <a:buAutoNum type="arabicPeriod"/>
            </a:pPr>
            <a:endParaRPr lang="en-US" dirty="0" smtClean="0">
              <a:sym typeface="Calibri"/>
            </a:endParaRPr>
          </a:p>
          <a:p>
            <a:pPr marL="514350" lvl="0" indent="-514350">
              <a:buFont typeface="+mj-lt"/>
              <a:buAutoNum type="arabicPeriod"/>
            </a:pPr>
            <a:endParaRPr lang="en-US" dirty="0" smtClean="0">
              <a:sym typeface="Calibri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dirty="0" smtClean="0">
                <a:sym typeface="Calibri"/>
              </a:rPr>
              <a:t>HMG CoA → </a:t>
            </a:r>
            <a:r>
              <a:rPr lang="en-US" u="sng" dirty="0" err="1" smtClean="0">
                <a:sym typeface="Calibri"/>
              </a:rPr>
              <a:t>mevalonic</a:t>
            </a:r>
            <a:r>
              <a:rPr lang="en-US" u="sng" dirty="0" smtClean="0">
                <a:sym typeface="Calibri"/>
              </a:rPr>
              <a:t> acid </a:t>
            </a:r>
            <a:r>
              <a:rPr lang="en-US" dirty="0" smtClean="0">
                <a:sym typeface="Calibri"/>
              </a:rPr>
              <a:t>→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>
                <a:sym typeface="Calibri"/>
              </a:rPr>
              <a:t> </a:t>
            </a:r>
            <a:r>
              <a:rPr lang="en-US" dirty="0" err="1" smtClean="0">
                <a:sym typeface="Calibri"/>
              </a:rPr>
              <a:t>Squalene</a:t>
            </a:r>
            <a:endParaRPr lang="en-US" dirty="0">
              <a:sym typeface="Calibri"/>
            </a:endParaRPr>
          </a:p>
          <a:p>
            <a:pPr marL="400050" lvl="1" indent="0">
              <a:buNone/>
            </a:pPr>
            <a:r>
              <a:rPr lang="en-US" dirty="0" smtClean="0">
                <a:sym typeface="Calibri"/>
              </a:rPr>
              <a:t>- HMG CoA </a:t>
            </a:r>
            <a:r>
              <a:rPr lang="en-US" dirty="0" err="1" smtClean="0">
                <a:sym typeface="Calibri"/>
              </a:rPr>
              <a:t>reductase</a:t>
            </a:r>
            <a:r>
              <a:rPr lang="en-US" dirty="0" smtClean="0">
                <a:sym typeface="Calibri"/>
              </a:rPr>
              <a:t> is rate limiting step</a:t>
            </a:r>
          </a:p>
          <a:p>
            <a:pPr marL="457200" lvl="1" indent="0">
              <a:buNone/>
            </a:pPr>
            <a:r>
              <a:rPr lang="en-US" dirty="0" smtClean="0">
                <a:sym typeface="Calibri"/>
              </a:rPr>
              <a:t>- </a:t>
            </a:r>
            <a:r>
              <a:rPr lang="en-US" u="sng" dirty="0" smtClean="0">
                <a:sym typeface="Calibri"/>
              </a:rPr>
              <a:t>As </a:t>
            </a:r>
            <a:r>
              <a:rPr lang="en-US" u="sng" dirty="0" err="1" smtClean="0">
                <a:sym typeface="Calibri"/>
              </a:rPr>
              <a:t>mevalonic</a:t>
            </a:r>
            <a:r>
              <a:rPr lang="en-US" u="sng" dirty="0" smtClean="0">
                <a:sym typeface="Calibri"/>
              </a:rPr>
              <a:t> acid increases, it inhibits HMG CoA </a:t>
            </a:r>
            <a:r>
              <a:rPr lang="en-US" u="sng" dirty="0" err="1" smtClean="0">
                <a:sym typeface="Calibri"/>
              </a:rPr>
              <a:t>reductase</a:t>
            </a:r>
            <a:r>
              <a:rPr lang="en-US" u="sng" dirty="0" smtClean="0">
                <a:sym typeface="Calibri"/>
              </a:rPr>
              <a:t> </a:t>
            </a:r>
          </a:p>
          <a:p>
            <a:pPr lvl="0"/>
            <a:endParaRPr lang="en-US" dirty="0" smtClean="0">
              <a:sym typeface="Calibri"/>
            </a:endParaRPr>
          </a:p>
          <a:p>
            <a:pPr lvl="1"/>
            <a:endParaRPr lang="en-US" dirty="0" smtClean="0">
              <a:sym typeface="Calibri"/>
            </a:endParaRPr>
          </a:p>
          <a:p>
            <a:pPr lvl="1"/>
            <a:endParaRPr lang="en-US" dirty="0">
              <a:sym typeface="Calibri"/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2366309" y="3037672"/>
            <a:ext cx="2019299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sng" strike="noStrike" cap="none" baseline="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HMG CoA </a:t>
            </a:r>
            <a:r>
              <a:rPr lang="en-US" sz="2400" b="1" i="0" u="sng" strike="noStrike" cap="none" baseline="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Reductase</a:t>
            </a:r>
            <a:endParaRPr lang="en-US" sz="2400" b="1" i="0" u="sng" strike="noStrike" cap="none" baseline="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5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>
                <a:sym typeface="Calibri"/>
              </a:rPr>
              <a:t>Cholesterol Biosynthesis </a:t>
            </a:r>
            <a:endParaRPr lang="en-US" dirty="0">
              <a:sym typeface="Calibri"/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200" y="801464"/>
            <a:ext cx="8229600" cy="4525963"/>
          </a:xfrm>
        </p:spPr>
        <p:txBody>
          <a:bodyPr/>
          <a:lstStyle/>
          <a:p>
            <a:pPr marL="0" lvl="0" indent="0">
              <a:buNone/>
            </a:pPr>
            <a:endParaRPr lang="en-US" dirty="0" smtClean="0">
              <a:sym typeface="Calibri"/>
            </a:endParaRPr>
          </a:p>
          <a:p>
            <a:pPr marL="514350" lvl="0" indent="-514350">
              <a:buFont typeface="+mj-lt"/>
              <a:buAutoNum type="arabicPeriod" startAt="3"/>
            </a:pPr>
            <a:r>
              <a:rPr lang="en-US" dirty="0" err="1" smtClean="0">
                <a:sym typeface="Calibri"/>
              </a:rPr>
              <a:t>Squalene</a:t>
            </a:r>
            <a:r>
              <a:rPr lang="en-US" dirty="0" smtClean="0">
                <a:sym typeface="Calibri"/>
              </a:rPr>
              <a:t> →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>
                <a:sym typeface="Calibri"/>
              </a:rPr>
              <a:t> Cholesterol  </a:t>
            </a:r>
          </a:p>
          <a:p>
            <a:pPr lvl="1"/>
            <a:r>
              <a:rPr lang="en-US" dirty="0" err="1" smtClean="0">
                <a:sym typeface="Calibri"/>
              </a:rPr>
              <a:t>Squalene</a:t>
            </a:r>
            <a:r>
              <a:rPr lang="en-US" dirty="0" smtClean="0">
                <a:sym typeface="Calibri"/>
              </a:rPr>
              <a:t> goes through series of cyclization reactions – to produce 4 ring core (steroid nucleus)</a:t>
            </a:r>
          </a:p>
          <a:p>
            <a:pPr lvl="1"/>
            <a:r>
              <a:rPr lang="en-US" u="sng" dirty="0" smtClean="0">
                <a:sym typeface="Calibri"/>
              </a:rPr>
              <a:t>As intracellular cholesterol increases, it inhibits </a:t>
            </a:r>
            <a:r>
              <a:rPr lang="en-US" u="sng" dirty="0" smtClean="0">
                <a:solidFill>
                  <a:srgbClr val="FF0000"/>
                </a:solidFill>
                <a:sym typeface="Calibri"/>
              </a:rPr>
              <a:t>HMG CoA </a:t>
            </a:r>
            <a:r>
              <a:rPr lang="en-US" u="sng" dirty="0" err="1" smtClean="0">
                <a:solidFill>
                  <a:srgbClr val="FF0000"/>
                </a:solidFill>
                <a:sym typeface="Calibri"/>
              </a:rPr>
              <a:t>reductase</a:t>
            </a:r>
            <a:r>
              <a:rPr lang="en-US" u="sng" dirty="0" smtClean="0">
                <a:solidFill>
                  <a:srgbClr val="FF0000"/>
                </a:solidFill>
                <a:sym typeface="Calibri"/>
              </a:rPr>
              <a:t> </a:t>
            </a:r>
          </a:p>
          <a:p>
            <a:pPr lvl="1"/>
            <a:endParaRPr lang="en-US" dirty="0" smtClean="0">
              <a:sym typeface="Calibri"/>
            </a:endParaRPr>
          </a:p>
          <a:p>
            <a:pPr lvl="1"/>
            <a:endParaRPr lang="en-US" dirty="0">
              <a:sym typeface="Calibri"/>
            </a:endParaRPr>
          </a:p>
        </p:txBody>
      </p:sp>
      <p:pic>
        <p:nvPicPr>
          <p:cNvPr id="2" name="Picture 1" descr="Image2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306" y="4835487"/>
            <a:ext cx="5499100" cy="119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109" y="4109751"/>
            <a:ext cx="3896599" cy="24353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18317" y="5591152"/>
            <a:ext cx="65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/>
              </a:rPr>
              <a:t>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9022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95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Cholesterol </a:t>
            </a:r>
            <a:r>
              <a:rPr lang="en-US" sz="395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Biosynthesis Regulation </a:t>
            </a:r>
            <a:endParaRPr lang="en-US" sz="395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212980" y="138032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Negative feedback system of </a:t>
            </a:r>
            <a:r>
              <a:rPr lang="en-US" sz="3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mevalonic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acid and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endogenous cholesterol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</a:t>
            </a:r>
            <a:r>
              <a:rPr lang="en-US" sz="3200" b="0" i="0" u="sng" strike="noStrike" cap="none" baseline="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HMG CoA </a:t>
            </a:r>
            <a:r>
              <a:rPr lang="en-US" sz="3200" b="0" i="0" u="sng" strike="noStrike" cap="none" baseline="0" dirty="0" err="1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reductase</a:t>
            </a:r>
            <a:endParaRPr lang="en-US" sz="3200" b="0" i="0" u="none" strike="noStrike" cap="none" baseline="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Dietary intake of cholesterol suppresses production </a:t>
            </a:r>
            <a:r>
              <a:rPr lang="en-US" sz="3200" b="0" i="0" u="sng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in liver</a:t>
            </a:r>
          </a:p>
          <a:p>
            <a: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6438900" y="5904061"/>
            <a:ext cx="224790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Cholesterol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109" y="4109751"/>
            <a:ext cx="3896599" cy="243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6293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>
                <a:sym typeface="Calibri"/>
              </a:rPr>
              <a:t>Lipoprotein</a:t>
            </a:r>
            <a:endParaRPr lang="en-US" dirty="0"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 smtClean="0">
                <a:sym typeface="Calibri"/>
              </a:rPr>
              <a:t>Lipoprotein – transport vehicle for lipids</a:t>
            </a:r>
          </a:p>
          <a:p>
            <a:pPr lvl="1"/>
            <a:r>
              <a:rPr lang="en-US" dirty="0" smtClean="0">
                <a:sym typeface="Calibri"/>
              </a:rPr>
              <a:t>Important in transportation of dietary and endogenous cholesterol</a:t>
            </a:r>
          </a:p>
          <a:p>
            <a:pPr lvl="0"/>
            <a:r>
              <a:rPr lang="en-US" dirty="0" smtClean="0">
                <a:sym typeface="Calibri"/>
              </a:rPr>
              <a:t>Four main types- distinguished by size and density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ym typeface="Calibri"/>
              </a:rPr>
              <a:t>Chylomicrons – dietary cholesterol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ym typeface="Calibri"/>
              </a:rPr>
              <a:t>Very low density lipoprotein (VLDL)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ym typeface="Calibri"/>
              </a:rPr>
              <a:t>Low density lipoprotein (LDL)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ym typeface="Calibri"/>
              </a:rPr>
              <a:t>High density lipoprotein (HDL)</a:t>
            </a:r>
          </a:p>
          <a:p>
            <a:pPr lvl="0"/>
            <a:endParaRPr lang="en-US" dirty="0" smtClean="0"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773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849"/>
            <a:ext cx="8229600" cy="1143000"/>
          </a:xfrm>
        </p:spPr>
        <p:txBody>
          <a:bodyPr/>
          <a:lstStyle/>
          <a:p>
            <a:r>
              <a:rPr lang="en-US" dirty="0" smtClean="0"/>
              <a:t>Lipoproteins </a:t>
            </a:r>
            <a:endParaRPr lang="en-US" dirty="0"/>
          </a:p>
        </p:txBody>
      </p:sp>
      <p:pic>
        <p:nvPicPr>
          <p:cNvPr id="4" name="Picture 3" descr="smln3_fig_05_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"/>
          <a:stretch/>
        </p:blipFill>
        <p:spPr>
          <a:xfrm>
            <a:off x="3169955" y="1600200"/>
            <a:ext cx="4478669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3945" y="5602941"/>
            <a:ext cx="17780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Apolipoprotein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70758" y="1245376"/>
            <a:ext cx="182730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Apolipoprotein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21319" y="6249272"/>
            <a:ext cx="182730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Apolipoprotein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285558" y="2560804"/>
            <a:ext cx="182730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Apolipoprotein</a:t>
            </a:r>
            <a:r>
              <a:rPr lang="en-US" b="1" dirty="0" smtClean="0"/>
              <a:t> </a:t>
            </a:r>
            <a:endParaRPr lang="en-US" b="1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7285557" y="3003177"/>
            <a:ext cx="463177" cy="4631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40662" y="5894575"/>
            <a:ext cx="463177" cy="4631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34886" y="1660119"/>
            <a:ext cx="463177" cy="4631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8423" y="1924728"/>
            <a:ext cx="36096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General Structure of Lipoproteins: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Hydrophobic lipids in core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Surrounded by phospholipids and </a:t>
            </a:r>
            <a:r>
              <a:rPr lang="en-US" sz="2400" b="1" dirty="0" err="1" smtClean="0"/>
              <a:t>apolipoproteins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27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>
                <a:sym typeface="Calibri"/>
              </a:rPr>
              <a:t>Lipoprotein</a:t>
            </a:r>
            <a:endParaRPr lang="en-US" dirty="0"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457199" y="1600200"/>
            <a:ext cx="8415589" cy="4525963"/>
          </a:xfrm>
        </p:spPr>
        <p:txBody>
          <a:bodyPr/>
          <a:lstStyle/>
          <a:p>
            <a:pPr lvl="0"/>
            <a:r>
              <a:rPr lang="en-US" dirty="0" smtClean="0">
                <a:sym typeface="Calibri"/>
              </a:rPr>
              <a:t>Chylomicron: transporter of dietary cholesterol and other lipids (e.g., </a:t>
            </a:r>
            <a:r>
              <a:rPr lang="en-US" dirty="0" err="1" smtClean="0">
                <a:sym typeface="Calibri"/>
              </a:rPr>
              <a:t>triacylglycerols</a:t>
            </a:r>
            <a:r>
              <a:rPr lang="en-US" dirty="0" smtClean="0">
                <a:sym typeface="Calibri"/>
              </a:rPr>
              <a:t>) from enterocyte</a:t>
            </a:r>
          </a:p>
          <a:p>
            <a:pPr lvl="1"/>
            <a:r>
              <a:rPr lang="en-US" dirty="0" smtClean="0">
                <a:sym typeface="Calibri"/>
              </a:rPr>
              <a:t>Lowest density of 4 lipoproteins</a:t>
            </a:r>
          </a:p>
          <a:p>
            <a:pPr lvl="2"/>
            <a:r>
              <a:rPr lang="en-US" dirty="0" smtClean="0">
                <a:sym typeface="Calibri"/>
              </a:rPr>
              <a:t>Richest in triacylglycerol</a:t>
            </a:r>
          </a:p>
          <a:p>
            <a:pPr lvl="1"/>
            <a:r>
              <a:rPr lang="en-US" dirty="0" smtClean="0">
                <a:sym typeface="Calibri"/>
              </a:rPr>
              <a:t>Re-</a:t>
            </a:r>
            <a:r>
              <a:rPr lang="en-US" dirty="0" err="1" smtClean="0">
                <a:sym typeface="Calibri"/>
              </a:rPr>
              <a:t>esterfied</a:t>
            </a:r>
            <a:r>
              <a:rPr lang="en-US" dirty="0" smtClean="0">
                <a:sym typeface="Calibri"/>
              </a:rPr>
              <a:t> lipids (from diet) packaged into core of chylomicrons</a:t>
            </a:r>
          </a:p>
          <a:p>
            <a:pPr lvl="1"/>
            <a:r>
              <a:rPr lang="en-US" dirty="0" smtClean="0">
                <a:sym typeface="Calibri"/>
              </a:rPr>
              <a:t>First destination muscle and adipose tissue</a:t>
            </a:r>
          </a:p>
          <a:p>
            <a:endParaRPr lang="en-US" dirty="0" smtClean="0"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740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>
                <a:sym typeface="Calibri"/>
              </a:rPr>
              <a:t>Lipoprotein</a:t>
            </a:r>
            <a:endParaRPr lang="en-US" dirty="0"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>
                <a:sym typeface="Calibri"/>
              </a:rPr>
              <a:t>At muscle and adipose tissue</a:t>
            </a:r>
          </a:p>
          <a:p>
            <a:pPr lvl="1"/>
            <a:r>
              <a:rPr lang="en-US" dirty="0">
                <a:sym typeface="Calibri"/>
              </a:rPr>
              <a:t>Lipoprotein lipase (LPL</a:t>
            </a:r>
            <a:r>
              <a:rPr lang="en-US" dirty="0" smtClean="0">
                <a:sym typeface="Calibri"/>
              </a:rPr>
              <a:t>) </a:t>
            </a:r>
            <a:r>
              <a:rPr lang="en-US" dirty="0">
                <a:sym typeface="Calibri"/>
              </a:rPr>
              <a:t>activated by </a:t>
            </a:r>
            <a:r>
              <a:rPr lang="en-US" dirty="0" err="1" smtClean="0">
                <a:sym typeface="Calibri"/>
              </a:rPr>
              <a:t>ApoC</a:t>
            </a:r>
            <a:endParaRPr lang="en-US" dirty="0" smtClean="0">
              <a:sym typeface="Calibri"/>
            </a:endParaRPr>
          </a:p>
          <a:p>
            <a:pPr lvl="1"/>
            <a:r>
              <a:rPr lang="en-US" dirty="0" smtClean="0">
                <a:sym typeface="Calibri"/>
              </a:rPr>
              <a:t>LPL hydrolyzes fatty acids from triacylglycerol</a:t>
            </a:r>
          </a:p>
          <a:p>
            <a:pPr lvl="2"/>
            <a:r>
              <a:rPr lang="en-US" dirty="0" smtClean="0">
                <a:sym typeface="Calibri"/>
              </a:rPr>
              <a:t>Fatty acids enter tissues</a:t>
            </a:r>
          </a:p>
          <a:p>
            <a:pPr lvl="1"/>
            <a:r>
              <a:rPr lang="en-US" dirty="0" smtClean="0">
                <a:sym typeface="Calibri"/>
              </a:rPr>
              <a:t> </a:t>
            </a:r>
            <a:r>
              <a:rPr lang="en-US" u="sng" dirty="0" smtClean="0">
                <a:sym typeface="Calibri"/>
              </a:rPr>
              <a:t>Product of LPL is called a chylomicron remnant</a:t>
            </a:r>
            <a:r>
              <a:rPr lang="en-US" dirty="0" smtClean="0">
                <a:sym typeface="Calibri"/>
              </a:rPr>
              <a:t>: Cholesterol rich</a:t>
            </a:r>
          </a:p>
          <a:p>
            <a:pPr lvl="0"/>
            <a:r>
              <a:rPr lang="en-US" dirty="0" smtClean="0">
                <a:sym typeface="Calibri"/>
              </a:rPr>
              <a:t>Chylomicron remnant </a:t>
            </a:r>
            <a:r>
              <a:rPr lang="en-US" u="sng" dirty="0" smtClean="0">
                <a:sym typeface="Calibri"/>
              </a:rPr>
              <a:t>travels to liver</a:t>
            </a:r>
          </a:p>
          <a:p>
            <a:endParaRPr lang="en-US" dirty="0" smtClean="0"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75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>
                <a:sym typeface="Calibri"/>
              </a:rPr>
              <a:t>Lipoprotein Metabolism</a:t>
            </a:r>
            <a:endParaRPr lang="en-US" dirty="0">
              <a:sym typeface="Calibri"/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1417638"/>
            <a:ext cx="8229600" cy="4947888"/>
          </a:xfrm>
        </p:spPr>
        <p:txBody>
          <a:bodyPr>
            <a:normAutofit/>
          </a:bodyPr>
          <a:lstStyle/>
          <a:p>
            <a:pPr lvl="0"/>
            <a:r>
              <a:rPr lang="en-US" dirty="0" smtClean="0">
                <a:sym typeface="Calibri"/>
              </a:rPr>
              <a:t>Chylomicron remnant rich of cholesterol esters enters liver</a:t>
            </a:r>
          </a:p>
          <a:p>
            <a:pPr lvl="1"/>
            <a:r>
              <a:rPr lang="en-US" dirty="0" smtClean="0">
                <a:sym typeface="Calibri"/>
              </a:rPr>
              <a:t>Cholesterol esters plus endogenous cholesterol and triacylglycerol reincorporate into VLDL</a:t>
            </a:r>
          </a:p>
          <a:p>
            <a:pPr lvl="0"/>
            <a:r>
              <a:rPr lang="en-US" dirty="0" smtClean="0">
                <a:sym typeface="Calibri"/>
              </a:rPr>
              <a:t>VLDL - Cholesterol esters and cholesterol (and some endogenous triacylglycerol) </a:t>
            </a:r>
          </a:p>
          <a:p>
            <a:pPr lvl="1"/>
            <a:r>
              <a:rPr lang="en-US" dirty="0">
                <a:sym typeface="Calibri"/>
              </a:rPr>
              <a:t>T</a:t>
            </a:r>
            <a:r>
              <a:rPr lang="en-US" dirty="0" smtClean="0">
                <a:sym typeface="Calibri"/>
              </a:rPr>
              <a:t>ransporter out of liver</a:t>
            </a:r>
          </a:p>
          <a:p>
            <a:pPr lvl="1"/>
            <a:r>
              <a:rPr lang="en-US" dirty="0" smtClean="0">
                <a:sym typeface="Calibri"/>
              </a:rPr>
              <a:t>Contains apoB-100, </a:t>
            </a:r>
            <a:r>
              <a:rPr lang="en-US" dirty="0" err="1" smtClean="0">
                <a:sym typeface="Calibri"/>
              </a:rPr>
              <a:t>apoC</a:t>
            </a:r>
            <a:r>
              <a:rPr lang="en-US" dirty="0" smtClean="0">
                <a:sym typeface="Calibri"/>
              </a:rPr>
              <a:t>, and </a:t>
            </a:r>
            <a:r>
              <a:rPr lang="en-US" dirty="0" err="1" smtClean="0">
                <a:sym typeface="Calibri"/>
              </a:rPr>
              <a:t>apoE</a:t>
            </a:r>
            <a:endParaRPr lang="en-US" dirty="0" smtClean="0">
              <a:sym typeface="Calibri"/>
            </a:endParaRPr>
          </a:p>
          <a:p>
            <a:pPr lvl="0"/>
            <a:endParaRPr lang="en-US" dirty="0" smtClean="0">
              <a:sym typeface="Calibri"/>
            </a:endParaRPr>
          </a:p>
          <a:p>
            <a:pPr lvl="0"/>
            <a:endParaRPr lang="en-US" dirty="0"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94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Synthesis of Fatty </a:t>
            </a:r>
            <a:r>
              <a:rPr lang="en-US" dirty="0" smtClean="0"/>
              <a:t>Acids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83241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Two sources of fatty acids</a:t>
            </a:r>
          </a:p>
          <a:p>
            <a:pPr lvl="1"/>
            <a:r>
              <a:rPr lang="en-US" dirty="0" smtClean="0"/>
              <a:t>Dietary</a:t>
            </a:r>
          </a:p>
          <a:p>
            <a:pPr lvl="1"/>
            <a:r>
              <a:rPr lang="en-US" dirty="0" smtClean="0"/>
              <a:t>Synthesis from precursors (</a:t>
            </a:r>
            <a:r>
              <a:rPr lang="en-US" i="1" dirty="0" smtClean="0"/>
              <a:t>de novo)</a:t>
            </a:r>
            <a:endParaRPr lang="en-US" dirty="0" smtClean="0"/>
          </a:p>
          <a:p>
            <a:r>
              <a:rPr lang="en-US" dirty="0" smtClean="0"/>
              <a:t>Main </a:t>
            </a:r>
            <a:r>
              <a:rPr lang="en-US" dirty="0" smtClean="0"/>
              <a:t>sites of biosynthesis: </a:t>
            </a:r>
            <a:r>
              <a:rPr lang="en-US" u="sng" dirty="0" smtClean="0"/>
              <a:t>liver</a:t>
            </a:r>
            <a:r>
              <a:rPr lang="en-US" dirty="0" smtClean="0"/>
              <a:t> and </a:t>
            </a:r>
            <a:r>
              <a:rPr lang="en-US" u="sng" dirty="0"/>
              <a:t>a</a:t>
            </a:r>
            <a:r>
              <a:rPr lang="en-US" u="sng" dirty="0" smtClean="0"/>
              <a:t>dipose</a:t>
            </a:r>
            <a:r>
              <a:rPr lang="en-US" dirty="0" smtClean="0"/>
              <a:t> </a:t>
            </a:r>
            <a:r>
              <a:rPr lang="en-US" dirty="0" smtClean="0"/>
              <a:t>tissue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441" y="1275752"/>
            <a:ext cx="2563977" cy="517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7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951" y="2790192"/>
            <a:ext cx="167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Chylomicron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98290" y="4691290"/>
            <a:ext cx="167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Liver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856512" y="1572057"/>
            <a:ext cx="167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Adipose Tissue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74163" y="4990058"/>
            <a:ext cx="16707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VLDL </a:t>
            </a:r>
            <a:r>
              <a:rPr lang="en-US" sz="1400" dirty="0" smtClean="0"/>
              <a:t>(cholesterol and endogenous triacylglycerol)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150057" y="2607990"/>
            <a:ext cx="229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Chylomicron Remnant (cholesterol rich)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3642" y="2053992"/>
            <a:ext cx="167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Small Intestine </a:t>
            </a:r>
            <a:endParaRPr lang="en-US" b="1" dirty="0"/>
          </a:p>
        </p:txBody>
      </p:sp>
      <p:sp>
        <p:nvSpPr>
          <p:cNvPr id="10" name="Cloud 9"/>
          <p:cNvSpPr/>
          <p:nvPr/>
        </p:nvSpPr>
        <p:spPr>
          <a:xfrm>
            <a:off x="72835" y="1581858"/>
            <a:ext cx="2350339" cy="2187443"/>
          </a:xfrm>
          <a:prstGeom prst="cloud">
            <a:avLst/>
          </a:prstGeom>
          <a:noFill/>
          <a:ln w="38100" cmpd="sng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743572" y="2894266"/>
            <a:ext cx="1302499" cy="2896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148246" y="1546160"/>
            <a:ext cx="167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Muscle</a:t>
            </a:r>
            <a:endParaRPr lang="en-US" b="1" dirty="0"/>
          </a:p>
        </p:txBody>
      </p:sp>
      <p:sp>
        <p:nvSpPr>
          <p:cNvPr id="13" name="Oval 12"/>
          <p:cNvSpPr/>
          <p:nvPr/>
        </p:nvSpPr>
        <p:spPr>
          <a:xfrm>
            <a:off x="2856512" y="1358369"/>
            <a:ext cx="1588759" cy="1064955"/>
          </a:xfrm>
          <a:prstGeom prst="ellipse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45271" y="1358369"/>
            <a:ext cx="1169808" cy="880289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074423" y="2854419"/>
            <a:ext cx="167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Chylomicron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4828718" y="2892167"/>
            <a:ext cx="1302499" cy="2896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250841" y="2165624"/>
            <a:ext cx="1670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LPL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57809" y="2118187"/>
            <a:ext cx="1670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LPL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 rot="5400000">
            <a:off x="6741401" y="3841997"/>
            <a:ext cx="1302499" cy="2896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ardrop 19"/>
          <p:cNvSpPr/>
          <p:nvPr/>
        </p:nvSpPr>
        <p:spPr>
          <a:xfrm>
            <a:off x="6495220" y="4638065"/>
            <a:ext cx="1949680" cy="1221514"/>
          </a:xfrm>
          <a:prstGeom prst="teardrop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0800000">
            <a:off x="5615079" y="5324028"/>
            <a:ext cx="1302499" cy="2896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400000" flipV="1">
            <a:off x="3613917" y="2641440"/>
            <a:ext cx="460955" cy="2101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8612340">
            <a:off x="4262434" y="2636554"/>
            <a:ext cx="637077" cy="19435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417555" y="1896082"/>
            <a:ext cx="16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141451" y="1913724"/>
            <a:ext cx="16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3822853" y="1978706"/>
            <a:ext cx="16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5253413" y="1915492"/>
            <a:ext cx="16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682965" y="1867838"/>
            <a:ext cx="16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4993177" y="1954885"/>
            <a:ext cx="16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4854135" y="1402780"/>
            <a:ext cx="16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3636053" y="1412581"/>
            <a:ext cx="16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</a:t>
            </a:r>
            <a:endParaRPr lang="en-US" sz="1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00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>
                <a:sym typeface="Calibri"/>
              </a:rPr>
              <a:t>Lipoprotein Metabolism</a:t>
            </a:r>
            <a:endParaRPr lang="en-US" dirty="0">
              <a:sym typeface="Calibri"/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1417638"/>
            <a:ext cx="8229600" cy="4947888"/>
          </a:xfrm>
        </p:spPr>
        <p:txBody>
          <a:bodyPr>
            <a:normAutofit/>
          </a:bodyPr>
          <a:lstStyle/>
          <a:p>
            <a:pPr lvl="0"/>
            <a:r>
              <a:rPr lang="en-US" dirty="0" smtClean="0">
                <a:sym typeface="Calibri"/>
              </a:rPr>
              <a:t>VLDL travels to adipose tissue and muscle</a:t>
            </a:r>
          </a:p>
          <a:p>
            <a:pPr lvl="1"/>
            <a:r>
              <a:rPr lang="en-US" dirty="0">
                <a:sym typeface="Calibri"/>
              </a:rPr>
              <a:t>Lipoprotein lipase (LPL) activated by </a:t>
            </a:r>
            <a:r>
              <a:rPr lang="en-US" dirty="0" err="1">
                <a:sym typeface="Calibri"/>
              </a:rPr>
              <a:t>ApoC</a:t>
            </a:r>
            <a:endParaRPr lang="en-US" dirty="0">
              <a:sym typeface="Calibri"/>
            </a:endParaRPr>
          </a:p>
          <a:p>
            <a:pPr lvl="1"/>
            <a:r>
              <a:rPr lang="en-US" dirty="0">
                <a:sym typeface="Calibri"/>
              </a:rPr>
              <a:t>LPL </a:t>
            </a:r>
            <a:r>
              <a:rPr lang="en-US" dirty="0" smtClean="0">
                <a:sym typeface="Calibri"/>
              </a:rPr>
              <a:t>hydrolyzes triacylglycerol resulting in IDL</a:t>
            </a:r>
          </a:p>
          <a:p>
            <a:pPr lvl="2"/>
            <a:r>
              <a:rPr lang="en-US" dirty="0" smtClean="0">
                <a:sym typeface="Calibri"/>
              </a:rPr>
              <a:t>Travels to liver OR continues to decrease in triacylglycerol to become </a:t>
            </a:r>
            <a:r>
              <a:rPr lang="en-US" u="sng" dirty="0" smtClean="0">
                <a:sym typeface="Calibri"/>
              </a:rPr>
              <a:t>LDL</a:t>
            </a:r>
            <a:endParaRPr lang="en-US" u="sng" dirty="0">
              <a:sym typeface="Calibri"/>
            </a:endParaRPr>
          </a:p>
          <a:p>
            <a:pPr marL="0" lvl="0" indent="0">
              <a:buNone/>
            </a:pPr>
            <a:endParaRPr lang="en-US" dirty="0" smtClean="0">
              <a:sym typeface="Calibri"/>
            </a:endParaRPr>
          </a:p>
          <a:p>
            <a:pPr marL="0" lvl="0" indent="0">
              <a:buNone/>
            </a:pPr>
            <a:r>
              <a:rPr lang="en-US" dirty="0">
                <a:sym typeface="Calibri"/>
              </a:rPr>
              <a:t> </a:t>
            </a:r>
            <a:r>
              <a:rPr lang="en-US" dirty="0" smtClean="0">
                <a:sym typeface="Calibri"/>
              </a:rPr>
              <a:t>                           VLDL → IDL → LDL </a:t>
            </a:r>
          </a:p>
          <a:p>
            <a:pPr lvl="0"/>
            <a:endParaRPr lang="en-US" dirty="0" smtClean="0">
              <a:sym typeface="Calibri"/>
            </a:endParaRPr>
          </a:p>
          <a:p>
            <a:pPr lvl="0"/>
            <a:endParaRPr lang="en-US" dirty="0"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3892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Low-Density Lipoprotein (LDL)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224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LDL is m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ajor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carrier of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cholesterol through circulation </a:t>
            </a:r>
            <a:endParaRPr lang="en-US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LDL </a:t>
            </a: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transports to various </a:t>
            </a: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tissues</a:t>
            </a: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Still contains apoB-100,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apoC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apoE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</a:pPr>
            <a:endParaRPr lang="en-US" sz="3200" b="0" i="0" u="sng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sz="3200" b="0" i="0" u="sng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LDL </a:t>
            </a:r>
            <a:r>
              <a:rPr lang="en-US" sz="3200" b="0" i="0" u="sng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receptors </a:t>
            </a:r>
            <a:r>
              <a:rPr lang="en-US" sz="3200" b="0" i="0" u="sng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(LDLR)</a:t>
            </a:r>
            <a:r>
              <a:rPr lang="en-US" sz="3200" b="0" i="0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tissue </a:t>
            </a:r>
            <a:r>
              <a:rPr lang="en-US" sz="3200" b="0" i="0" u="sng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respond to apoB-</a:t>
            </a:r>
            <a:r>
              <a:rPr lang="en-US" sz="3200" b="0" i="0" u="sng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r>
              <a:rPr lang="en-US" sz="3200" b="0" i="0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200" b="0" i="0" u="sng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apoE</a:t>
            </a:r>
            <a:endParaRPr lang="en-US" sz="3200" b="0" i="0" u="sng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</a:pPr>
            <a:endParaRPr lang="en-US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LDLRs found in majority of tissues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07950" algn="l" rtl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Font typeface="Arial"/>
              <a:buNone/>
            </a:pPr>
            <a:endParaRPr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07950" algn="l" rtl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Font typeface="Arial"/>
              <a:buNone/>
            </a:pPr>
            <a:endParaRPr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823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031" y="2013988"/>
            <a:ext cx="1670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Chylomicron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371312" y="3840877"/>
            <a:ext cx="167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Liver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856512" y="954622"/>
            <a:ext cx="167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Adipose Tissue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03603" y="4090367"/>
            <a:ext cx="167073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VLDL </a:t>
            </a:r>
            <a:r>
              <a:rPr lang="en-US" sz="1600" dirty="0" smtClean="0"/>
              <a:t>(cholesterol and endogenous triacylglycerol)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079497" y="1764119"/>
            <a:ext cx="2718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Chylomicron Remnant (cholesterol rich)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73642" y="1277788"/>
            <a:ext cx="167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Small Intestine </a:t>
            </a:r>
            <a:endParaRPr lang="en-US" b="1" dirty="0"/>
          </a:p>
        </p:txBody>
      </p:sp>
      <p:sp>
        <p:nvSpPr>
          <p:cNvPr id="10" name="Cloud 9"/>
          <p:cNvSpPr/>
          <p:nvPr/>
        </p:nvSpPr>
        <p:spPr>
          <a:xfrm>
            <a:off x="72835" y="805654"/>
            <a:ext cx="2350339" cy="2187443"/>
          </a:xfrm>
          <a:prstGeom prst="cloud">
            <a:avLst/>
          </a:prstGeom>
          <a:noFill/>
          <a:ln w="38100" cmpd="sng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743572" y="2118062"/>
            <a:ext cx="1302499" cy="2896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42720" y="699392"/>
            <a:ext cx="167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Muscle</a:t>
            </a:r>
            <a:endParaRPr lang="en-US" b="1" dirty="0"/>
          </a:p>
        </p:txBody>
      </p:sp>
      <p:sp>
        <p:nvSpPr>
          <p:cNvPr id="13" name="Oval 12"/>
          <p:cNvSpPr/>
          <p:nvPr/>
        </p:nvSpPr>
        <p:spPr>
          <a:xfrm>
            <a:off x="2852980" y="546831"/>
            <a:ext cx="1588759" cy="1064961"/>
          </a:xfrm>
          <a:prstGeom prst="ellipse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45271" y="652723"/>
            <a:ext cx="1169808" cy="809731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828718" y="2115963"/>
            <a:ext cx="1302499" cy="2896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299101" y="1427172"/>
            <a:ext cx="1670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LPL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57809" y="1359624"/>
            <a:ext cx="1670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LPL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 rot="5400000">
            <a:off x="6741401" y="3065793"/>
            <a:ext cx="1302499" cy="2896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ardrop 19"/>
          <p:cNvSpPr/>
          <p:nvPr/>
        </p:nvSpPr>
        <p:spPr>
          <a:xfrm>
            <a:off x="6495220" y="3861861"/>
            <a:ext cx="2148252" cy="1765668"/>
          </a:xfrm>
          <a:prstGeom prst="teardrop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0800000">
            <a:off x="5703279" y="4618387"/>
            <a:ext cx="1159084" cy="2896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400000" flipV="1">
            <a:off x="3613917" y="1865236"/>
            <a:ext cx="460955" cy="2101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8612340">
            <a:off x="4262434" y="1860350"/>
            <a:ext cx="637077" cy="19435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417555" y="650961"/>
            <a:ext cx="16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145624" y="1273238"/>
            <a:ext cx="16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3796858" y="1207942"/>
            <a:ext cx="16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5253413" y="1139288"/>
            <a:ext cx="16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603202" y="1068724"/>
            <a:ext cx="16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4922617" y="1072835"/>
            <a:ext cx="16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4098269" y="4283156"/>
            <a:ext cx="167073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VLDL </a:t>
            </a:r>
            <a:r>
              <a:rPr lang="en-US" sz="1600" dirty="0" smtClean="0"/>
              <a:t>(cholesterol and endogenous triacylglycerol)</a:t>
            </a:r>
            <a:endParaRPr lang="en-US" sz="1600" dirty="0"/>
          </a:p>
        </p:txBody>
      </p:sp>
      <p:sp>
        <p:nvSpPr>
          <p:cNvPr id="31" name="Right Arrow 30"/>
          <p:cNvSpPr/>
          <p:nvPr/>
        </p:nvSpPr>
        <p:spPr>
          <a:xfrm rot="5400000">
            <a:off x="3769813" y="2893941"/>
            <a:ext cx="2493027" cy="287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4223909" flipV="1">
            <a:off x="2964218" y="2915940"/>
            <a:ext cx="2723103" cy="17089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3655737" y="4618386"/>
            <a:ext cx="544656" cy="2896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117770" y="4342552"/>
            <a:ext cx="16707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</a:t>
            </a:r>
            <a:r>
              <a:rPr lang="en-US" sz="2000" dirty="0" smtClean="0"/>
              <a:t>DL </a:t>
            </a:r>
            <a:r>
              <a:rPr lang="en-US" sz="1600" dirty="0" smtClean="0"/>
              <a:t>(cholesterol rich, very little triacylglycerol)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125756" y="4395475"/>
            <a:ext cx="135774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</a:t>
            </a:r>
            <a:r>
              <a:rPr lang="en-US" sz="2000" dirty="0" smtClean="0"/>
              <a:t>DL </a:t>
            </a:r>
            <a:r>
              <a:rPr lang="en-US" sz="1600" dirty="0" smtClean="0"/>
              <a:t>(cholesterol rich)</a:t>
            </a:r>
            <a:endParaRPr lang="en-US" sz="1600" dirty="0"/>
          </a:p>
        </p:txBody>
      </p:sp>
      <p:sp>
        <p:nvSpPr>
          <p:cNvPr id="36" name="Right Arrow 35"/>
          <p:cNvSpPr/>
          <p:nvPr/>
        </p:nvSpPr>
        <p:spPr>
          <a:xfrm rot="10800000">
            <a:off x="1412941" y="4641468"/>
            <a:ext cx="802381" cy="2896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675795" y="768079"/>
            <a:ext cx="16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</a:t>
            </a:r>
            <a:endParaRPr 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4519644" y="785345"/>
            <a:ext cx="16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</a:t>
            </a:r>
            <a:endParaRPr lang="en-US" sz="1600" dirty="0"/>
          </a:p>
        </p:txBody>
      </p:sp>
      <p:sp>
        <p:nvSpPr>
          <p:cNvPr id="39" name="TextBox 38"/>
          <p:cNvSpPr txBox="1"/>
          <p:nvPr/>
        </p:nvSpPr>
        <p:spPr>
          <a:xfrm flipH="1">
            <a:off x="3569955" y="1153653"/>
            <a:ext cx="66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116246" y="1992868"/>
            <a:ext cx="16707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Chylomicron</a:t>
            </a:r>
            <a:endParaRPr lang="en-US" sz="2200" dirty="0"/>
          </a:p>
        </p:txBody>
      </p:sp>
      <p:sp>
        <p:nvSpPr>
          <p:cNvPr id="2" name="Curved Up Arrow 1"/>
          <p:cNvSpPr/>
          <p:nvPr/>
        </p:nvSpPr>
        <p:spPr>
          <a:xfrm>
            <a:off x="3294075" y="5288027"/>
            <a:ext cx="3603060" cy="745249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urved Up Arrow 39"/>
          <p:cNvSpPr/>
          <p:nvPr/>
        </p:nvSpPr>
        <p:spPr>
          <a:xfrm>
            <a:off x="744562" y="5288027"/>
            <a:ext cx="6981644" cy="141561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ight Arrow 40"/>
          <p:cNvSpPr/>
          <p:nvPr/>
        </p:nvSpPr>
        <p:spPr>
          <a:xfrm rot="18601656">
            <a:off x="921599" y="3958480"/>
            <a:ext cx="1159084" cy="2896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14252647">
            <a:off x="-79086" y="3765701"/>
            <a:ext cx="1159084" cy="2896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18541570">
            <a:off x="642447" y="3770266"/>
            <a:ext cx="1159084" cy="2896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699418" y="3330025"/>
            <a:ext cx="928904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Tissue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1102429" y="3063249"/>
            <a:ext cx="928904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Tissue</a:t>
            </a:r>
            <a:endParaRPr 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-120141" y="3112707"/>
            <a:ext cx="928904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Tissue</a:t>
            </a:r>
            <a:endParaRPr lang="en-US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1958722" y="3533100"/>
            <a:ext cx="669600" cy="30777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LDLR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264067" y="3343782"/>
            <a:ext cx="669600" cy="30777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LDLR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930853" y="3241595"/>
            <a:ext cx="669600" cy="30777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LDLR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7424394" y="5368036"/>
            <a:ext cx="669600" cy="30777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LDLR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5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4" grpId="0"/>
      <p:bldP spid="35" grpId="0"/>
      <p:bldP spid="36" grpId="0" animBg="1"/>
      <p:bldP spid="37" grpId="0"/>
      <p:bldP spid="38" grpId="0"/>
      <p:bldP spid="39" grpId="0"/>
      <p:bldP spid="2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Low-Density Lipoprotein (LDL)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0" y="1600200"/>
            <a:ext cx="8686800" cy="525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/>
          </a:bodyPr>
          <a:lstStyle/>
          <a:p>
            <a:pPr lv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LDLR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– 5 domains</a:t>
            </a:r>
          </a:p>
          <a:p>
            <a:pPr lvl="1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Example of domains functions:</a:t>
            </a:r>
          </a:p>
          <a:p>
            <a:pPr lvl="1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</a:pPr>
            <a:endParaRPr lang="en-US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2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sz="2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Domain 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1: cysteine rich </a:t>
            </a:r>
            <a:r>
              <a:rPr lang="en-US" sz="2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domain – negatively 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charged to bind positively charged </a:t>
            </a:r>
            <a:r>
              <a:rPr lang="en-US" sz="2800" u="sng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apoB-100 </a:t>
            </a:r>
            <a:r>
              <a:rPr lang="en-US" sz="2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and </a:t>
            </a:r>
            <a:r>
              <a:rPr lang="en-US" sz="2800" u="sng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apoE</a:t>
            </a:r>
            <a:endParaRPr lang="en-US" sz="2800" u="sng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2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</a:pPr>
            <a:endParaRPr lang="en-US" sz="2800" u="sng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2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Domain 3: rich in hydrophobic amino </a:t>
            </a:r>
            <a:r>
              <a:rPr lang="en-US" sz="2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acids– high 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affinity for lipids</a:t>
            </a:r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</a:pP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07950" algn="l" rtl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Font typeface="Arial"/>
              <a:buNone/>
            </a:pPr>
            <a:endParaRPr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07950" algn="l" rtl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Font typeface="Arial"/>
              <a:buNone/>
            </a:pPr>
            <a:endParaRPr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82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Low-Density Lipoprotein (LDL)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92500" lnSpcReduction="10000"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LDLRs synthesized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varies according to cholesterol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levels</a:t>
            </a:r>
            <a:endParaRPr lang="en-US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LDL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binds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LDLR</a:t>
            </a:r>
          </a:p>
          <a:p>
            <a:pPr marL="857250" lvl="1" indent="-457200">
              <a:spcBef>
                <a:spcPts val="640"/>
              </a:spcBef>
              <a:buClr>
                <a:schemeClr val="dk1"/>
              </a:buClr>
              <a:buSzPct val="100000"/>
              <a:buFont typeface="Lucida Grande"/>
              <a:buChar char="-"/>
            </a:pP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Internalized </a:t>
            </a:r>
            <a:r>
              <a:rPr lang="en-US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endocytosis</a:t>
            </a:r>
          </a:p>
          <a:p>
            <a:pPr marL="857250" lvl="1" indent="-457200">
              <a:spcBef>
                <a:spcPts val="640"/>
              </a:spcBef>
              <a:buClr>
                <a:schemeClr val="dk1"/>
              </a:buClr>
              <a:buSzPct val="100000"/>
              <a:buFont typeface="Lucida Grande"/>
              <a:buChar char="-"/>
            </a:pP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LDL </a:t>
            </a: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enters into lysosome of cell</a:t>
            </a:r>
          </a:p>
          <a:p>
            <a:pPr marL="742950" marR="0" lvl="1" indent="-2857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LDL hydrolyzed to AAs, FFAs, and </a:t>
            </a:r>
            <a:r>
              <a:rPr lang="en-US" sz="2800" b="0" i="0" u="sng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 </a:t>
            </a:r>
            <a:r>
              <a:rPr lang="en-US" sz="2800" b="0" i="0" u="sng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cholesterol</a:t>
            </a:r>
          </a:p>
          <a:p>
            <a:pPr lvl="0"/>
            <a:r>
              <a:rPr lang="en-US" dirty="0">
                <a:sym typeface="Calibri"/>
              </a:rPr>
              <a:t>Free intracellular cholesterol modulates activity of:</a:t>
            </a:r>
          </a:p>
          <a:p>
            <a:pPr lvl="1"/>
            <a:r>
              <a:rPr lang="en-US" u="sng" dirty="0">
                <a:sym typeface="Calibri"/>
              </a:rPr>
              <a:t>HMG CoA </a:t>
            </a:r>
            <a:r>
              <a:rPr lang="en-US" u="sng" dirty="0" err="1">
                <a:sym typeface="Calibri"/>
              </a:rPr>
              <a:t>reductase</a:t>
            </a:r>
            <a:r>
              <a:rPr lang="en-US" u="sng" dirty="0">
                <a:sym typeface="Calibri"/>
              </a:rPr>
              <a:t> – suppression </a:t>
            </a:r>
          </a:p>
          <a:p>
            <a:pPr lvl="2"/>
            <a:r>
              <a:rPr lang="en-US" dirty="0">
                <a:sym typeface="Calibri"/>
              </a:rPr>
              <a:t>Enzyme involved in cholesterol synthesis</a:t>
            </a:r>
          </a:p>
          <a:p>
            <a:pPr indent="-28575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</a:pPr>
            <a:endParaRPr lang="en-US" sz="3200" b="0" i="0" u="sng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</a:pPr>
            <a:endParaRPr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5671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LDLR Mutations</a:t>
            </a:r>
            <a:endParaRPr lang="en-US" sz="4400" b="0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457200" y="1865775"/>
            <a:ext cx="8548886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Cells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unable to bind LDL via LDLRs (mutant cells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Mutant cells – defect of chromosome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19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 mutations effecting differing domains of LDLR</a:t>
            </a:r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</a:pP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Broad term called </a:t>
            </a:r>
            <a:r>
              <a:rPr lang="en-US" sz="3200" b="0" i="1" u="sng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Familial </a:t>
            </a:r>
            <a:r>
              <a:rPr lang="en-US" sz="3200" b="0" i="1" u="sng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Hypercholesterolemia</a:t>
            </a:r>
          </a:p>
          <a:p>
            <a:pPr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</a:pPr>
            <a:endParaRPr lang="en-US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1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 500 carry at least one mutation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3200" b="0" i="1" u="sng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1403" y="6369343"/>
            <a:ext cx="7765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Emily C. O’Brien, PhD, et </a:t>
            </a:r>
            <a:r>
              <a:rPr lang="en-US" sz="1200" dirty="0" err="1" smtClean="0"/>
              <a:t>al.Rationale</a:t>
            </a:r>
            <a:r>
              <a:rPr lang="en-US" sz="1200" dirty="0" smtClean="0"/>
              <a:t> </a:t>
            </a:r>
            <a:r>
              <a:rPr lang="en-US" sz="1200" dirty="0"/>
              <a:t>and design of the familial hypercholesterolemia foundation </a:t>
            </a:r>
            <a:r>
              <a:rPr lang="en-US" sz="1200" dirty="0" err="1"/>
              <a:t>CAscade</a:t>
            </a:r>
            <a:r>
              <a:rPr lang="en-US" sz="1200" dirty="0"/>
              <a:t> </a:t>
            </a:r>
            <a:r>
              <a:rPr lang="en-US" sz="1200" dirty="0" err="1"/>
              <a:t>SCreening</a:t>
            </a:r>
            <a:r>
              <a:rPr lang="en-US" sz="1200" dirty="0"/>
              <a:t> for Awareness and </a:t>
            </a:r>
            <a:r>
              <a:rPr lang="en-US" sz="1200" dirty="0" err="1"/>
              <a:t>DEtection</a:t>
            </a:r>
            <a:r>
              <a:rPr lang="en-US" sz="1200" dirty="0"/>
              <a:t> of Familial Hypercholesterolemia </a:t>
            </a:r>
            <a:r>
              <a:rPr lang="en-US" sz="1200" dirty="0" smtClean="0"/>
              <a:t>registry. American Heart Journal. 167:3. March 2014</a:t>
            </a:r>
            <a:endParaRPr lang="en-US" sz="1200" dirty="0"/>
          </a:p>
          <a:p>
            <a:r>
              <a:rPr lang="en-US" sz="1600" dirty="0"/>
              <a:t>	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991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LDLR Mutations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457200" y="1511995"/>
            <a:ext cx="8229600" cy="49872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92500"/>
          </a:bodyPr>
          <a:lstStyle/>
          <a:p>
            <a:pPr lv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Physiological outcomes:</a:t>
            </a: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Altered synthesis of LDLRs results in abnormal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levels and functioning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of receptors at cell membrane</a:t>
            </a: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Accelerated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biosynthesis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of cholesterol – </a:t>
            </a:r>
            <a:r>
              <a:rPr lang="en-US" u="sng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HMG CoA </a:t>
            </a:r>
            <a:r>
              <a:rPr lang="en-US" u="sng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reductase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remains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activated</a:t>
            </a:r>
            <a:endParaRPr lang="en-US" sz="3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</a:t>
            </a: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high LDL levels in </a:t>
            </a: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blood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Diet can be contributing factor to high serum LDL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Controlled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drugs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dietary restrictions, exercise</a:t>
            </a: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Statins - class of drugs inhibiting HMG CoA </a:t>
            </a:r>
            <a:r>
              <a:rPr lang="en-US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reductase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278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>
                <a:sym typeface="Calibri"/>
              </a:rPr>
              <a:t>High Density Lipoprotein (HDL)</a:t>
            </a:r>
            <a:endParaRPr lang="en-US" dirty="0">
              <a:sym typeface="Calibri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>
                <a:sym typeface="Calibri"/>
              </a:rPr>
              <a:t>No system to breakdown cholesterol</a:t>
            </a:r>
          </a:p>
          <a:p>
            <a:pPr lvl="0"/>
            <a:r>
              <a:rPr lang="en-US" dirty="0" smtClean="0">
                <a:sym typeface="Calibri"/>
              </a:rPr>
              <a:t>HDL produced in liver</a:t>
            </a:r>
            <a:endParaRPr lang="en-US" dirty="0">
              <a:sym typeface="Calibri"/>
            </a:endParaRPr>
          </a:p>
          <a:p>
            <a:pPr lvl="1"/>
            <a:r>
              <a:rPr lang="en-US" dirty="0">
                <a:sym typeface="Calibri"/>
              </a:rPr>
              <a:t>T</a:t>
            </a:r>
            <a:r>
              <a:rPr lang="en-US" dirty="0" smtClean="0">
                <a:sym typeface="Calibri"/>
              </a:rPr>
              <a:t>ransports cholesterol from non-hepatic tissue and circulation to the liver, gonadal, and adrenal tissues</a:t>
            </a:r>
          </a:p>
          <a:p>
            <a:pPr lvl="2"/>
            <a:r>
              <a:rPr lang="en-US" dirty="0" smtClean="0">
                <a:sym typeface="Calibri"/>
              </a:rPr>
              <a:t>Synthesis of cholesterol containing compounds and excretion via bile (feces)</a:t>
            </a:r>
            <a:endParaRPr lang="en-US" dirty="0">
              <a:sym typeface="Calibri"/>
            </a:endParaRPr>
          </a:p>
          <a:p>
            <a:pPr lvl="1"/>
            <a:r>
              <a:rPr lang="en-US" dirty="0" smtClean="0">
                <a:sym typeface="Calibri"/>
              </a:rPr>
              <a:t>Contains </a:t>
            </a:r>
            <a:r>
              <a:rPr lang="en-US" dirty="0" err="1" smtClean="0">
                <a:sym typeface="Calibri"/>
              </a:rPr>
              <a:t>apoE</a:t>
            </a:r>
            <a:r>
              <a:rPr lang="en-US" dirty="0" smtClean="0">
                <a:sym typeface="Calibri"/>
              </a:rPr>
              <a:t> and apoA-1</a:t>
            </a:r>
          </a:p>
          <a:p>
            <a:pPr lvl="0"/>
            <a:endParaRPr lang="en-US" dirty="0"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20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457200" y="11586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Density </a:t>
            </a:r>
            <a:r>
              <a:rPr lang="en-US" sz="4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Lipoprotein (HDL)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457200" y="1159171"/>
            <a:ext cx="8229600" cy="49521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/>
          </a:bodyPr>
          <a:lstStyle/>
          <a:p>
            <a:pPr marL="57150" indent="0">
              <a:lnSpc>
                <a:spcPct val="90000"/>
              </a:lnSpc>
              <a:spcBef>
                <a:spcPts val="590"/>
              </a:spcBef>
              <a:buClr>
                <a:schemeClr val="dk1"/>
              </a:buClr>
              <a:buSzPct val="98333"/>
              <a:buNone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HDL functions:</a:t>
            </a:r>
          </a:p>
          <a:p>
            <a:pPr marL="514350" indent="-457200">
              <a:lnSpc>
                <a:spcPct val="90000"/>
              </a:lnSpc>
              <a:spcBef>
                <a:spcPts val="590"/>
              </a:spcBef>
              <a:buClr>
                <a:schemeClr val="dk1"/>
              </a:buClr>
              <a:buSzPct val="98333"/>
              <a:buFont typeface="+mj-lt"/>
              <a:buAutoNum type="arabicParenR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Ability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to bind to SR-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B1 (</a:t>
            </a:r>
            <a:r>
              <a:rPr lang="en-US" u="sng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apoA-1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receptor and LDLR on liver and non-liver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tissue</a:t>
            </a:r>
          </a:p>
          <a:p>
            <a:pPr lvl="1">
              <a:lnSpc>
                <a:spcPct val="90000"/>
              </a:lnSpc>
              <a:spcBef>
                <a:spcPts val="590"/>
              </a:spcBef>
              <a:buClr>
                <a:schemeClr val="dk1"/>
              </a:buClr>
              <a:buSzPct val="98333"/>
            </a:pPr>
            <a:r>
              <a:rPr lang="en-US" sz="2400" dirty="0">
                <a:sym typeface="Calibri"/>
              </a:rPr>
              <a:t>HDL contains </a:t>
            </a:r>
            <a:r>
              <a:rPr lang="en-US" sz="2400" dirty="0" err="1">
                <a:sym typeface="Calibri"/>
              </a:rPr>
              <a:t>apoE</a:t>
            </a:r>
            <a:r>
              <a:rPr lang="en-US" sz="2400" dirty="0">
                <a:sym typeface="Calibri"/>
              </a:rPr>
              <a:t> and apoA-</a:t>
            </a:r>
            <a:r>
              <a:rPr lang="en-US" sz="2400" dirty="0" smtClean="0">
                <a:sym typeface="Calibri"/>
              </a:rPr>
              <a:t>1</a:t>
            </a:r>
            <a:endParaRPr lang="en-US" sz="255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1"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sz="2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LDLR recognizes apoB-100 and </a:t>
            </a:r>
            <a:r>
              <a:rPr lang="en-US" sz="2600" u="sng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apoE</a:t>
            </a:r>
            <a:endParaRPr lang="en-US" sz="2600" u="sng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571500" indent="-514350">
              <a:lnSpc>
                <a:spcPct val="90000"/>
              </a:lnSpc>
              <a:spcBef>
                <a:spcPts val="520"/>
              </a:spcBef>
              <a:buClr>
                <a:schemeClr val="dk1"/>
              </a:buClr>
              <a:buSzPct val="100000"/>
              <a:buFont typeface="Calibri"/>
              <a:buAutoNum type="arabicParenR"/>
            </a:pPr>
            <a:endParaRPr lang="en-US" sz="3000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571500" indent="-514350">
              <a:lnSpc>
                <a:spcPct val="90000"/>
              </a:lnSpc>
              <a:spcBef>
                <a:spcPts val="520"/>
              </a:spcBef>
              <a:buClr>
                <a:schemeClr val="dk1"/>
              </a:buClr>
              <a:buSzPct val="100000"/>
              <a:buFont typeface="Calibri"/>
              <a:buAutoNum type="arabicParenR"/>
            </a:pPr>
            <a:r>
              <a:rPr lang="en-US" sz="30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Stimulates </a:t>
            </a:r>
            <a:r>
              <a:rPr lang="en-US" sz="3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lecithin: cholesterol </a:t>
            </a:r>
            <a:r>
              <a:rPr lang="en-US" sz="3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acyltransferase</a:t>
            </a:r>
            <a:r>
              <a:rPr lang="en-US" sz="3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(LCAT)</a:t>
            </a:r>
          </a:p>
          <a:p>
            <a:pPr lvl="1">
              <a:lnSpc>
                <a:spcPct val="80000"/>
              </a:lnSpc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en-US" sz="26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Cholesterol ester molecule </a:t>
            </a:r>
            <a:r>
              <a:rPr lang="en-US" sz="2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moves into the core of HDL </a:t>
            </a:r>
            <a:endParaRPr lang="en-US" sz="2600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571500" indent="-514350">
              <a:lnSpc>
                <a:spcPct val="8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+mj-lt"/>
              <a:buAutoNum type="arabicParenR"/>
            </a:pPr>
            <a:endParaRPr lang="en-US" sz="3000" u="sng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2112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Starts with Acetyl CoA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sources of acetyl CoA?</a:t>
            </a:r>
          </a:p>
        </p:txBody>
      </p:sp>
    </p:spTree>
    <p:extLst>
      <p:ext uri="{BB962C8B-B14F-4D97-AF65-F5344CB8AC3E}">
        <p14:creationId xmlns:p14="http://schemas.microsoft.com/office/powerpoint/2010/main" val="55830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  <a:sym typeface="Calibri"/>
              </a:rPr>
              <a:t>High-Density Lipoprotein (HDL)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6641"/>
            <a:ext cx="8229600" cy="4525963"/>
          </a:xfrm>
        </p:spPr>
        <p:txBody>
          <a:bodyPr/>
          <a:lstStyle/>
          <a:p>
            <a:pPr marL="514350" indent="-514350">
              <a:buFont typeface="+mj-lt"/>
              <a:buAutoNum type="arabicParenR" startAt="3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HDL can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remove cholesterol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from LDL in </a:t>
            </a:r>
            <a:r>
              <a:rPr lang="en-US" u="sng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circulation</a:t>
            </a:r>
          </a:p>
          <a:p>
            <a:endParaRPr lang="en-US" dirty="0"/>
          </a:p>
        </p:txBody>
      </p:sp>
      <p:pic>
        <p:nvPicPr>
          <p:cNvPr id="5" name="Picture 4" descr="Untitled-p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12580" y="2046217"/>
            <a:ext cx="4570372" cy="474573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36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031" y="2013988"/>
            <a:ext cx="1670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Chylomicron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371312" y="3840877"/>
            <a:ext cx="167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Liver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856512" y="954622"/>
            <a:ext cx="167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Adipose Tissue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03603" y="4090367"/>
            <a:ext cx="167073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VLDL </a:t>
            </a:r>
            <a:r>
              <a:rPr lang="en-US" sz="1600" dirty="0" smtClean="0"/>
              <a:t>(cholesterol and endogenous triacylglycerol)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079497" y="1764119"/>
            <a:ext cx="2718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Chylomicron Remnant (cholesterol rich)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73642" y="1277788"/>
            <a:ext cx="167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Small Intestine </a:t>
            </a:r>
            <a:endParaRPr lang="en-US" b="1" dirty="0"/>
          </a:p>
        </p:txBody>
      </p:sp>
      <p:sp>
        <p:nvSpPr>
          <p:cNvPr id="10" name="Cloud 9"/>
          <p:cNvSpPr/>
          <p:nvPr/>
        </p:nvSpPr>
        <p:spPr>
          <a:xfrm>
            <a:off x="72835" y="805654"/>
            <a:ext cx="2350339" cy="2187443"/>
          </a:xfrm>
          <a:prstGeom prst="cloud">
            <a:avLst/>
          </a:prstGeom>
          <a:noFill/>
          <a:ln w="38100" cmpd="sng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743572" y="2118062"/>
            <a:ext cx="1302499" cy="2896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42720" y="699392"/>
            <a:ext cx="167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Muscle</a:t>
            </a:r>
            <a:endParaRPr lang="en-US" b="1" dirty="0"/>
          </a:p>
        </p:txBody>
      </p:sp>
      <p:sp>
        <p:nvSpPr>
          <p:cNvPr id="13" name="Oval 12"/>
          <p:cNvSpPr/>
          <p:nvPr/>
        </p:nvSpPr>
        <p:spPr>
          <a:xfrm>
            <a:off x="2852980" y="546831"/>
            <a:ext cx="1588759" cy="1064961"/>
          </a:xfrm>
          <a:prstGeom prst="ellipse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45271" y="652723"/>
            <a:ext cx="1169808" cy="809731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828718" y="2115963"/>
            <a:ext cx="1302499" cy="2896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299101" y="1427172"/>
            <a:ext cx="1670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LPL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57809" y="1359624"/>
            <a:ext cx="1670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LPL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 rot="5400000">
            <a:off x="6741401" y="3065793"/>
            <a:ext cx="1302499" cy="2896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ardrop 19"/>
          <p:cNvSpPr/>
          <p:nvPr/>
        </p:nvSpPr>
        <p:spPr>
          <a:xfrm>
            <a:off x="6495220" y="3861861"/>
            <a:ext cx="2148252" cy="1765668"/>
          </a:xfrm>
          <a:prstGeom prst="teardrop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0800000">
            <a:off x="5703279" y="4618387"/>
            <a:ext cx="1159084" cy="2896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400000" flipV="1">
            <a:off x="3613917" y="1865236"/>
            <a:ext cx="460955" cy="2101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8612340">
            <a:off x="4262434" y="1860350"/>
            <a:ext cx="637077" cy="19435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417555" y="650961"/>
            <a:ext cx="16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145624" y="1273238"/>
            <a:ext cx="16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3796858" y="1207942"/>
            <a:ext cx="16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5253413" y="1139288"/>
            <a:ext cx="16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603202" y="1068724"/>
            <a:ext cx="16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4922617" y="1072835"/>
            <a:ext cx="16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4098269" y="4283156"/>
            <a:ext cx="167073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VLDL </a:t>
            </a:r>
            <a:r>
              <a:rPr lang="en-US" sz="1600" dirty="0" smtClean="0"/>
              <a:t>(cholesterol and endogenous triacylglycerol)</a:t>
            </a:r>
            <a:endParaRPr lang="en-US" sz="1600" dirty="0"/>
          </a:p>
        </p:txBody>
      </p:sp>
      <p:sp>
        <p:nvSpPr>
          <p:cNvPr id="31" name="Right Arrow 30"/>
          <p:cNvSpPr/>
          <p:nvPr/>
        </p:nvSpPr>
        <p:spPr>
          <a:xfrm rot="5400000">
            <a:off x="3769813" y="2893941"/>
            <a:ext cx="2493027" cy="2879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4223909" flipV="1">
            <a:off x="2964218" y="2915940"/>
            <a:ext cx="2723103" cy="17089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3655737" y="4618386"/>
            <a:ext cx="544656" cy="2896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117770" y="4342552"/>
            <a:ext cx="16707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</a:t>
            </a:r>
            <a:r>
              <a:rPr lang="en-US" sz="2000" dirty="0" smtClean="0"/>
              <a:t>DL </a:t>
            </a:r>
            <a:r>
              <a:rPr lang="en-US" sz="1600" dirty="0" smtClean="0"/>
              <a:t>(cholesterol rich, very little triacylglycerol)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125756" y="4395475"/>
            <a:ext cx="135774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</a:t>
            </a:r>
            <a:r>
              <a:rPr lang="en-US" sz="2000" dirty="0" smtClean="0"/>
              <a:t>DL </a:t>
            </a:r>
            <a:r>
              <a:rPr lang="en-US" sz="1600" dirty="0" smtClean="0"/>
              <a:t>(cholesterol rich)</a:t>
            </a:r>
            <a:endParaRPr lang="en-US" sz="1600" dirty="0"/>
          </a:p>
        </p:txBody>
      </p:sp>
      <p:sp>
        <p:nvSpPr>
          <p:cNvPr id="36" name="Right Arrow 35"/>
          <p:cNvSpPr/>
          <p:nvPr/>
        </p:nvSpPr>
        <p:spPr>
          <a:xfrm rot="10800000">
            <a:off x="1412941" y="4641468"/>
            <a:ext cx="802381" cy="2896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675795" y="768079"/>
            <a:ext cx="16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</a:t>
            </a:r>
            <a:endParaRPr 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4519644" y="785345"/>
            <a:ext cx="16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</a:t>
            </a:r>
            <a:endParaRPr lang="en-US" sz="1600" dirty="0"/>
          </a:p>
        </p:txBody>
      </p:sp>
      <p:sp>
        <p:nvSpPr>
          <p:cNvPr id="39" name="TextBox 38"/>
          <p:cNvSpPr txBox="1"/>
          <p:nvPr/>
        </p:nvSpPr>
        <p:spPr>
          <a:xfrm flipH="1">
            <a:off x="3569955" y="1153653"/>
            <a:ext cx="66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116246" y="1992868"/>
            <a:ext cx="16707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Chylomicron</a:t>
            </a:r>
            <a:endParaRPr lang="en-US" sz="2200" dirty="0"/>
          </a:p>
        </p:txBody>
      </p:sp>
      <p:sp>
        <p:nvSpPr>
          <p:cNvPr id="2" name="Curved Up Arrow 1"/>
          <p:cNvSpPr/>
          <p:nvPr/>
        </p:nvSpPr>
        <p:spPr>
          <a:xfrm>
            <a:off x="3294075" y="5288027"/>
            <a:ext cx="3603060" cy="745249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urved Up Arrow 39"/>
          <p:cNvSpPr/>
          <p:nvPr/>
        </p:nvSpPr>
        <p:spPr>
          <a:xfrm>
            <a:off x="744562" y="5288027"/>
            <a:ext cx="6981644" cy="141561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ight Arrow 40"/>
          <p:cNvSpPr/>
          <p:nvPr/>
        </p:nvSpPr>
        <p:spPr>
          <a:xfrm rot="18601656">
            <a:off x="921599" y="3958480"/>
            <a:ext cx="1159084" cy="2896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14252647">
            <a:off x="-79086" y="3765701"/>
            <a:ext cx="1159084" cy="2896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18541570">
            <a:off x="642447" y="3770266"/>
            <a:ext cx="1159084" cy="2896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699418" y="3330025"/>
            <a:ext cx="928904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Tissue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1102429" y="3063249"/>
            <a:ext cx="928904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Tissue</a:t>
            </a:r>
            <a:endParaRPr 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-120141" y="3112707"/>
            <a:ext cx="928904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Tissue</a:t>
            </a:r>
            <a:endParaRPr lang="en-US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2717752" y="3343782"/>
            <a:ext cx="1670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HDL</a:t>
            </a:r>
            <a:endParaRPr lang="en-US" sz="1600" dirty="0"/>
          </a:p>
        </p:txBody>
      </p:sp>
      <p:sp>
        <p:nvSpPr>
          <p:cNvPr id="3" name="Left-Right Arrow 2"/>
          <p:cNvSpPr/>
          <p:nvPr/>
        </p:nvSpPr>
        <p:spPr>
          <a:xfrm rot="893755">
            <a:off x="3756361" y="3687853"/>
            <a:ext cx="2950455" cy="33487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-Right Arrow 48"/>
          <p:cNvSpPr/>
          <p:nvPr/>
        </p:nvSpPr>
        <p:spPr>
          <a:xfrm>
            <a:off x="2663602" y="3374720"/>
            <a:ext cx="658660" cy="29750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81</a:t>
            </a:fld>
            <a:endParaRPr lang="en-US"/>
          </a:p>
        </p:txBody>
      </p:sp>
      <p:sp>
        <p:nvSpPr>
          <p:cNvPr id="50" name="Left-Right Arrow 49"/>
          <p:cNvSpPr/>
          <p:nvPr/>
        </p:nvSpPr>
        <p:spPr>
          <a:xfrm rot="19784975">
            <a:off x="1067098" y="4149323"/>
            <a:ext cx="2354669" cy="14946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19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3" grpId="0" animBg="1"/>
      <p:bldP spid="49" grpId="0" animBg="1"/>
      <p:bldP spid="5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High-Density Lipoprotein (HDL)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92500"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 benefits of removal of cholesterol from non-hepatic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tissue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educing circulating cholesterol by removing free cholesterol from LDL</a:t>
            </a:r>
          </a:p>
          <a:p>
            <a:pPr marL="400050" lvl="1" indent="0">
              <a:lnSpc>
                <a:spcPct val="120000"/>
              </a:lnSpc>
              <a:spcBef>
                <a:spcPts val="64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Transports cholesterol to other tissue</a:t>
            </a:r>
            <a:endParaRPr lang="en-US" sz="28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2">
              <a:lnSpc>
                <a:spcPct val="80000"/>
              </a:lnSpc>
              <a:spcBef>
                <a:spcPts val="430"/>
              </a:spcBef>
              <a:buClr>
                <a:schemeClr val="dk1"/>
              </a:buClr>
              <a:buSzPct val="97727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Liver: bile for excretion</a:t>
            </a:r>
          </a:p>
          <a:p>
            <a:pPr lvl="2">
              <a:lnSpc>
                <a:spcPct val="80000"/>
              </a:lnSpc>
              <a:spcBef>
                <a:spcPts val="430"/>
              </a:spcBef>
              <a:buClr>
                <a:schemeClr val="dk1"/>
              </a:buClr>
              <a:buSzPct val="97727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Adrenal and gonadal: steroid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hormones</a:t>
            </a:r>
            <a:endParaRPr lang="en-US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HDL levels associated with reduced risk of CVD</a:t>
            </a:r>
          </a:p>
          <a:p>
            <a:pPr marL="742950" marR="0" lvl="1" indent="-107950" algn="l" rtl="0">
              <a:lnSpc>
                <a:spcPct val="120000"/>
              </a:lnSpc>
              <a:spcBef>
                <a:spcPts val="560"/>
              </a:spcBef>
              <a:buClr>
                <a:schemeClr val="dk1"/>
              </a:buClr>
              <a:buFont typeface="Arial"/>
              <a:buNone/>
            </a:pPr>
            <a:endParaRPr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719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Lipid and Cardiovascular Disease Risk</a:t>
            </a:r>
          </a:p>
        </p:txBody>
      </p:sp>
      <p:pic>
        <p:nvPicPr>
          <p:cNvPr id="6" name="Picture 5" descr="LEM0806arter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12" y="2356777"/>
            <a:ext cx="2895600" cy="285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175339"/>
            <a:ext cx="605907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 smtClean="0"/>
              <a:t>Atherosclerosis</a:t>
            </a:r>
            <a:r>
              <a:rPr lang="en-US" sz="2800" dirty="0" smtClean="0"/>
              <a:t> </a:t>
            </a:r>
            <a:r>
              <a:rPr lang="en-US" sz="2800" dirty="0"/>
              <a:t>– type of </a:t>
            </a:r>
            <a:r>
              <a:rPr lang="en-US" sz="2800" dirty="0" smtClean="0"/>
              <a:t>        cardiovascular </a:t>
            </a:r>
            <a:r>
              <a:rPr lang="en-US" sz="2800" dirty="0"/>
              <a:t>disease (CVD</a:t>
            </a:r>
            <a:r>
              <a:rPr lang="en-US" sz="2800" dirty="0" smtClean="0"/>
              <a:t>)</a:t>
            </a:r>
          </a:p>
          <a:p>
            <a:pPr marL="1028700" lvl="1" indent="-571500">
              <a:buFont typeface="Arial"/>
              <a:buChar char="•"/>
            </a:pPr>
            <a:r>
              <a:rPr lang="en-US" sz="2800" dirty="0" smtClean="0"/>
              <a:t>Degenerative </a:t>
            </a:r>
            <a:r>
              <a:rPr lang="en-US" sz="2800" dirty="0"/>
              <a:t>disease of </a:t>
            </a:r>
            <a:r>
              <a:rPr lang="en-US" sz="2800" u="sng" dirty="0"/>
              <a:t>vascular endothelium – plaque build-</a:t>
            </a:r>
            <a:r>
              <a:rPr lang="en-US" sz="2800" u="sng" dirty="0" smtClean="0"/>
              <a:t>up</a:t>
            </a:r>
          </a:p>
          <a:p>
            <a:pPr marL="1028700" lvl="1" indent="-571500">
              <a:buFont typeface="Arial"/>
              <a:buChar char="•"/>
            </a:pPr>
            <a:endParaRPr lang="en-US" sz="2800" u="sng" dirty="0"/>
          </a:p>
          <a:p>
            <a:pPr marL="1028700" lvl="1" indent="-571500">
              <a:buFont typeface="Arial"/>
              <a:buChar char="•"/>
            </a:pPr>
            <a:r>
              <a:rPr lang="en-US" sz="2800" dirty="0" smtClean="0"/>
              <a:t>Immune </a:t>
            </a:r>
            <a:r>
              <a:rPr lang="en-US" sz="2800" dirty="0"/>
              <a:t>response </a:t>
            </a:r>
            <a:r>
              <a:rPr lang="en-US" sz="2800" dirty="0" smtClean="0"/>
              <a:t>from cell injury + </a:t>
            </a:r>
            <a:r>
              <a:rPr lang="en-US" sz="2800" dirty="0"/>
              <a:t>lipid material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97057" y="5202505"/>
            <a:ext cx="4228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/>
              <a:t>Vascular endothelium </a:t>
            </a:r>
            <a:r>
              <a:rPr lang="en-US" sz="2000" dirty="0" smtClean="0"/>
              <a:t>– space between blood flow and blood vessel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95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Lipid and CVD Risk – Atherosclerosis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876"/>
          </a:xfrm>
        </p:spPr>
        <p:txBody>
          <a:bodyPr>
            <a:normAutofit/>
          </a:bodyPr>
          <a:lstStyle/>
          <a:p>
            <a:r>
              <a:rPr lang="en-US" dirty="0" smtClean="0"/>
              <a:t>Initiation of plaque buildup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 smtClean="0"/>
              <a:t>Injury to lining of vessel wall – promotes macrophage production</a:t>
            </a:r>
          </a:p>
          <a:p>
            <a:pPr lvl="2"/>
            <a:r>
              <a:rPr lang="en-US" dirty="0" smtClean="0"/>
              <a:t>LDL deposited into vessel wall</a:t>
            </a:r>
          </a:p>
          <a:p>
            <a:pPr lvl="2"/>
            <a:r>
              <a:rPr lang="en-US" dirty="0" smtClean="0"/>
              <a:t>Cigarette smoking</a:t>
            </a:r>
          </a:p>
          <a:p>
            <a:pPr lvl="2"/>
            <a:r>
              <a:rPr lang="en-US" dirty="0" smtClean="0"/>
              <a:t>Infections</a:t>
            </a:r>
            <a:endParaRPr lang="en-US" dirty="0"/>
          </a:p>
          <a:p>
            <a:pPr marL="971550" lvl="1" indent="-514350">
              <a:buFont typeface="+mj-lt"/>
              <a:buAutoNum type="arabicParenR"/>
            </a:pPr>
            <a:r>
              <a:rPr lang="en-US" dirty="0" smtClean="0"/>
              <a:t>LDL in circulation are oxidized and readily taken up by macrophage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92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Lipid and CVD Risk – Atherosclerosis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48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Macrophages contain scavenger receptors</a:t>
            </a:r>
          </a:p>
          <a:p>
            <a:pPr lvl="1"/>
            <a:r>
              <a:rPr lang="en-US" dirty="0" smtClean="0"/>
              <a:t>Receptors can bind oxidized LDL and LDL</a:t>
            </a:r>
          </a:p>
          <a:p>
            <a:pPr lvl="1"/>
            <a:r>
              <a:rPr lang="en-US" dirty="0" smtClean="0"/>
              <a:t>Macrophage internalizes LDL</a:t>
            </a:r>
          </a:p>
          <a:p>
            <a:pPr lvl="2"/>
            <a:r>
              <a:rPr lang="en-US" dirty="0"/>
              <a:t>Platelets, cellular debris, calcium </a:t>
            </a:r>
            <a:r>
              <a:rPr lang="en-US" dirty="0" smtClean="0"/>
              <a:t>too</a:t>
            </a:r>
          </a:p>
          <a:p>
            <a:pPr lvl="1"/>
            <a:r>
              <a:rPr lang="en-US" dirty="0" smtClean="0"/>
              <a:t>Build-up of LDL inside of macrophage results in </a:t>
            </a:r>
            <a:r>
              <a:rPr lang="en-US" u="sng" dirty="0" smtClean="0"/>
              <a:t>foam cell</a:t>
            </a:r>
          </a:p>
          <a:p>
            <a:r>
              <a:rPr lang="en-US" dirty="0" smtClean="0"/>
              <a:t>Foam cell accumulate in blood vessel (plaque buildup)</a:t>
            </a:r>
          </a:p>
          <a:p>
            <a:pPr lvl="1"/>
            <a:r>
              <a:rPr lang="en-US" dirty="0" smtClean="0"/>
              <a:t>Thickening of vessel wall</a:t>
            </a:r>
          </a:p>
          <a:p>
            <a:pPr lvl="1"/>
            <a:r>
              <a:rPr lang="en-US" dirty="0" smtClean="0"/>
              <a:t>Results in occlusion of blood vessels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27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6" y="1794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Lipid and Disease Risk – atherosclerosis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314" y="977609"/>
            <a:ext cx="5715000" cy="5727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96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Lipid and Disease Risk – atherosclerosis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Plaque build-up in all vessels throughout body</a:t>
            </a:r>
          </a:p>
          <a:p>
            <a:r>
              <a:rPr lang="en-US" dirty="0" smtClean="0"/>
              <a:t>Atherosclerosis leads to several disease types</a:t>
            </a:r>
          </a:p>
          <a:p>
            <a:pPr lvl="1"/>
            <a:r>
              <a:rPr lang="en-US" dirty="0" smtClean="0"/>
              <a:t>Coronary heart disease</a:t>
            </a:r>
          </a:p>
          <a:p>
            <a:pPr lvl="1"/>
            <a:r>
              <a:rPr lang="en-US" dirty="0" smtClean="0"/>
              <a:t>Kidney disease</a:t>
            </a:r>
          </a:p>
          <a:p>
            <a:pPr lvl="1"/>
            <a:r>
              <a:rPr lang="en-US" dirty="0" smtClean="0"/>
              <a:t>Peripheral arterial disease</a:t>
            </a:r>
          </a:p>
          <a:p>
            <a:pPr lvl="1"/>
            <a:r>
              <a:rPr lang="en-US" dirty="0" smtClean="0"/>
              <a:t>High blood pressure</a:t>
            </a:r>
          </a:p>
          <a:p>
            <a:pPr lvl="1"/>
            <a:r>
              <a:rPr lang="en-US" dirty="0" smtClean="0"/>
              <a:t>Angina (chest pain)</a:t>
            </a:r>
          </a:p>
          <a:p>
            <a:pPr lvl="1"/>
            <a:r>
              <a:rPr lang="en-US" dirty="0" smtClean="0"/>
              <a:t>Diabetes</a:t>
            </a:r>
          </a:p>
          <a:p>
            <a:pPr marL="342900" lvl="1" indent="-342900">
              <a:buFont typeface="Arial"/>
              <a:buChar char="•"/>
            </a:pPr>
            <a:r>
              <a:rPr lang="en-US" sz="3000" dirty="0" smtClean="0"/>
              <a:t>Total occlusion </a:t>
            </a:r>
            <a:r>
              <a:rPr lang="en-US" sz="3000" dirty="0"/>
              <a:t>of vessel or breakage of </a:t>
            </a:r>
            <a:r>
              <a:rPr lang="en-US" sz="3000" dirty="0" smtClean="0"/>
              <a:t>plaque</a:t>
            </a:r>
          </a:p>
          <a:p>
            <a:pPr lvl="1"/>
            <a:r>
              <a:rPr lang="en-US" dirty="0" smtClean="0"/>
              <a:t>Results – heart attack, stroke, etc.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32887" y="6287713"/>
            <a:ext cx="61669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Ross, J. et al. Atherosclerosis </a:t>
            </a:r>
            <a:r>
              <a:rPr lang="en-US" sz="1400" dirty="0"/>
              <a:t>and </a:t>
            </a:r>
            <a:r>
              <a:rPr lang="en-US" sz="1400" dirty="0" err="1" smtClean="0"/>
              <a:t>Cancer:Common</a:t>
            </a:r>
            <a:r>
              <a:rPr lang="en-US" sz="1400" dirty="0" smtClean="0"/>
              <a:t> </a:t>
            </a:r>
            <a:r>
              <a:rPr lang="en-US" sz="1400" dirty="0"/>
              <a:t>Molecular Pathways of Disease Development and </a:t>
            </a:r>
            <a:r>
              <a:rPr lang="en-US" sz="1400" dirty="0" smtClean="0"/>
              <a:t>Progression. Annals of NY Academy of Sc. 2006</a:t>
            </a:r>
            <a:endParaRPr lang="en-US" sz="1400" dirty="0"/>
          </a:p>
          <a:p>
            <a:r>
              <a:rPr lang="en-US" sz="1400" dirty="0"/>
              <a:t>	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93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97" y="0"/>
            <a:ext cx="8510403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Cholesterol as Key Player in Atherosclerosis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558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Majority of lipid portion of plaque as LDL</a:t>
            </a:r>
          </a:p>
          <a:p>
            <a:pPr lvl="1"/>
            <a:r>
              <a:rPr lang="en-US" dirty="0" smtClean="0"/>
              <a:t>Genetics – Familial hypercholesterolemia</a:t>
            </a:r>
          </a:p>
          <a:p>
            <a:pPr lvl="2"/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Controlled by drugs and dietary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restrictions</a:t>
            </a:r>
            <a:endParaRPr lang="en-US" dirty="0" smtClean="0"/>
          </a:p>
          <a:p>
            <a:r>
              <a:rPr lang="en-US" dirty="0" smtClean="0"/>
              <a:t>Distribution of cholesterol in HDL (good) and LDL (bad)</a:t>
            </a:r>
          </a:p>
          <a:p>
            <a:pPr lvl="1"/>
            <a:r>
              <a:rPr lang="en-US" dirty="0" smtClean="0">
                <a:sym typeface="Calibri"/>
              </a:rPr>
              <a:t>Higher HDL levels reduces cholesterol deposited in blood vessels by removing cholesterol from LDL</a:t>
            </a:r>
          </a:p>
          <a:p>
            <a:pPr lvl="1"/>
            <a:r>
              <a:rPr lang="en-US" dirty="0" smtClean="0">
                <a:sym typeface="Calibri"/>
              </a:rPr>
              <a:t>Exercise can increase HDL</a:t>
            </a:r>
          </a:p>
          <a:p>
            <a:r>
              <a:rPr lang="en-US" dirty="0"/>
              <a:t>Dietary changes to cholesterol - little impact on blood cholesterol </a:t>
            </a:r>
          </a:p>
          <a:p>
            <a:pPr lvl="1"/>
            <a:r>
              <a:rPr lang="en-US" dirty="0"/>
              <a:t>Synthesis </a:t>
            </a:r>
            <a:r>
              <a:rPr lang="en-US" dirty="0" smtClean="0"/>
              <a:t>of </a:t>
            </a:r>
            <a:r>
              <a:rPr lang="en-US" dirty="0"/>
              <a:t>cholesterol is HIGHLY regulated – compensatory mechanisms kick in</a:t>
            </a:r>
          </a:p>
          <a:p>
            <a:endParaRPr lang="en-US" dirty="0" smtClean="0">
              <a:sym typeface="Calibri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8185" y="6360010"/>
            <a:ext cx="83404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rgbClr val="000000"/>
                </a:solidFill>
              </a:rPr>
              <a:t>McNamara, DJ.</a:t>
            </a:r>
            <a:r>
              <a:rPr lang="de-DE" sz="1400" b="1" dirty="0">
                <a:solidFill>
                  <a:srgbClr val="000000"/>
                </a:solidFill>
              </a:rPr>
              <a:t> </a:t>
            </a:r>
            <a:r>
              <a:rPr lang="de-DE" sz="1400" dirty="0" err="1">
                <a:solidFill>
                  <a:srgbClr val="000000"/>
                </a:solidFill>
              </a:rPr>
              <a:t>Dietary</a:t>
            </a:r>
            <a:r>
              <a:rPr lang="de-DE" sz="1400" dirty="0">
                <a:solidFill>
                  <a:srgbClr val="000000"/>
                </a:solidFill>
              </a:rPr>
              <a:t> </a:t>
            </a:r>
            <a:r>
              <a:rPr lang="de-DE" sz="1400" dirty="0" err="1">
                <a:solidFill>
                  <a:srgbClr val="000000"/>
                </a:solidFill>
              </a:rPr>
              <a:t>cholesterol</a:t>
            </a:r>
            <a:r>
              <a:rPr lang="de-DE" sz="1400" dirty="0">
                <a:solidFill>
                  <a:srgbClr val="000000"/>
                </a:solidFill>
              </a:rPr>
              <a:t> </a:t>
            </a:r>
            <a:r>
              <a:rPr lang="de-DE" sz="1400" dirty="0" err="1">
                <a:solidFill>
                  <a:srgbClr val="000000"/>
                </a:solidFill>
              </a:rPr>
              <a:t>and</a:t>
            </a:r>
            <a:r>
              <a:rPr lang="de-DE" sz="1400" dirty="0">
                <a:solidFill>
                  <a:srgbClr val="000000"/>
                </a:solidFill>
              </a:rPr>
              <a:t> </a:t>
            </a:r>
            <a:r>
              <a:rPr lang="de-DE" sz="1400" dirty="0" err="1">
                <a:solidFill>
                  <a:srgbClr val="000000"/>
                </a:solidFill>
              </a:rPr>
              <a:t>atherosclerosis</a:t>
            </a:r>
            <a:r>
              <a:rPr lang="de-DE" sz="1400" dirty="0" smtClean="0">
                <a:solidFill>
                  <a:srgbClr val="000000"/>
                </a:solidFill>
              </a:rPr>
              <a:t>. </a:t>
            </a:r>
            <a:r>
              <a:rPr lang="de-DE" sz="1400" dirty="0" err="1" smtClean="0">
                <a:solidFill>
                  <a:srgbClr val="000000"/>
                </a:solidFill>
              </a:rPr>
              <a:t>Biochim</a:t>
            </a:r>
            <a:r>
              <a:rPr lang="de-DE" sz="1400" dirty="0" smtClean="0">
                <a:solidFill>
                  <a:srgbClr val="000000"/>
                </a:solidFill>
              </a:rPr>
              <a:t> </a:t>
            </a:r>
            <a:r>
              <a:rPr lang="de-DE" sz="1400" dirty="0" err="1">
                <a:solidFill>
                  <a:srgbClr val="000000"/>
                </a:solidFill>
              </a:rPr>
              <a:t>Biophys</a:t>
            </a:r>
            <a:r>
              <a:rPr lang="de-DE" sz="1400" dirty="0">
                <a:solidFill>
                  <a:srgbClr val="000000"/>
                </a:solidFill>
              </a:rPr>
              <a:t> Acta. 2000 </a:t>
            </a:r>
            <a:r>
              <a:rPr lang="de-DE" sz="1400" dirty="0" err="1">
                <a:solidFill>
                  <a:srgbClr val="000000"/>
                </a:solidFill>
              </a:rPr>
              <a:t>Dec</a:t>
            </a:r>
            <a:r>
              <a:rPr lang="de-DE" sz="1400" dirty="0">
                <a:solidFill>
                  <a:srgbClr val="000000"/>
                </a:solidFill>
              </a:rPr>
              <a:t> 15;1529(1-3):310-</a:t>
            </a:r>
            <a:r>
              <a:rPr lang="de-DE" sz="1400" dirty="0" smtClean="0">
                <a:solidFill>
                  <a:srgbClr val="000000"/>
                </a:solidFill>
              </a:rPr>
              <a:t>20</a:t>
            </a:r>
          </a:p>
          <a:p>
            <a:endParaRPr lang="de-DE" sz="1400" dirty="0">
              <a:solidFill>
                <a:srgbClr val="000000"/>
              </a:solidFill>
            </a:endParaRPr>
          </a:p>
          <a:p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2982" y="6573223"/>
            <a:ext cx="7097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Thompson PD. What do muscles have to do with lipoproteins? Circulation. 1990;81:1428–1430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028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Cholesterol – circulating levels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557676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600" dirty="0" smtClean="0"/>
              <a:t>Normal circulating levels</a:t>
            </a:r>
          </a:p>
          <a:p>
            <a:r>
              <a:rPr lang="en-US" sz="4600" dirty="0" smtClean="0"/>
              <a:t>LDL</a:t>
            </a:r>
          </a:p>
          <a:p>
            <a:pPr lvl="1"/>
            <a:r>
              <a:rPr lang="en-US" sz="4000" dirty="0" smtClean="0"/>
              <a:t>&lt;100 mg/</a:t>
            </a:r>
            <a:r>
              <a:rPr lang="en-US" sz="4000" dirty="0" err="1" smtClean="0"/>
              <a:t>dL</a:t>
            </a:r>
            <a:r>
              <a:rPr lang="en-US" sz="4000" dirty="0" smtClean="0"/>
              <a:t>– optimal</a:t>
            </a:r>
          </a:p>
          <a:p>
            <a:pPr lvl="1"/>
            <a:r>
              <a:rPr lang="en-US" sz="4000" dirty="0" smtClean="0"/>
              <a:t>100 -129 mg/</a:t>
            </a:r>
            <a:r>
              <a:rPr lang="en-US" sz="4000" dirty="0" err="1" smtClean="0"/>
              <a:t>dL</a:t>
            </a:r>
            <a:r>
              <a:rPr lang="en-US" sz="4000" dirty="0" smtClean="0"/>
              <a:t>– suboptimal</a:t>
            </a:r>
          </a:p>
          <a:p>
            <a:r>
              <a:rPr lang="en-US" sz="4600" dirty="0" smtClean="0"/>
              <a:t>HDL</a:t>
            </a:r>
          </a:p>
          <a:p>
            <a:pPr lvl="1"/>
            <a:r>
              <a:rPr lang="en-US" sz="4000" dirty="0" smtClean="0"/>
              <a:t>Men: &gt;40 mg/</a:t>
            </a:r>
            <a:r>
              <a:rPr lang="en-US" sz="4000" dirty="0" err="1" smtClean="0"/>
              <a:t>dL</a:t>
            </a:r>
            <a:endParaRPr lang="en-US" sz="4000" dirty="0" smtClean="0"/>
          </a:p>
          <a:p>
            <a:pPr lvl="1"/>
            <a:r>
              <a:rPr lang="en-US" sz="4000" dirty="0" smtClean="0"/>
              <a:t>Women: &gt;50 mg/</a:t>
            </a:r>
            <a:r>
              <a:rPr lang="en-US" sz="4000" dirty="0" err="1" smtClean="0"/>
              <a:t>dL</a:t>
            </a:r>
            <a:endParaRPr lang="en-US" sz="4000" dirty="0" smtClean="0"/>
          </a:p>
          <a:p>
            <a:r>
              <a:rPr lang="en-US" sz="4600" dirty="0" smtClean="0"/>
              <a:t>Total Cholesterol</a:t>
            </a:r>
          </a:p>
          <a:p>
            <a:pPr lvl="1"/>
            <a:r>
              <a:rPr lang="en-US" sz="4000" dirty="0" smtClean="0"/>
              <a:t>&lt;200 mg/</a:t>
            </a:r>
            <a:r>
              <a:rPr lang="en-US" sz="4000" dirty="0" err="1" smtClean="0"/>
              <a:t>dL</a:t>
            </a:r>
            <a:endParaRPr lang="en-US" sz="40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28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Regulatory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467437" cy="23325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ATP Citrate </a:t>
            </a:r>
            <a:r>
              <a:rPr lang="en-US" dirty="0" err="1" smtClean="0"/>
              <a:t>Lyase</a:t>
            </a:r>
            <a:endParaRPr lang="en-US" dirty="0" smtClean="0"/>
          </a:p>
          <a:p>
            <a:r>
              <a:rPr lang="en-US" dirty="0" smtClean="0"/>
              <a:t>Acetyl </a:t>
            </a:r>
            <a:r>
              <a:rPr lang="en-US" dirty="0"/>
              <a:t>C</a:t>
            </a:r>
            <a:r>
              <a:rPr lang="en-US" dirty="0" smtClean="0"/>
              <a:t>oA Carboxylase</a:t>
            </a:r>
          </a:p>
          <a:p>
            <a:r>
              <a:rPr lang="en-US" dirty="0" smtClean="0"/>
              <a:t>Fatty Acid Synthase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184" y="1600200"/>
            <a:ext cx="4445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1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Draw out pathway of: </a:t>
            </a:r>
          </a:p>
          <a:p>
            <a:pPr marL="0" indent="0">
              <a:buNone/>
            </a:pPr>
            <a:r>
              <a:rPr lang="en-US" dirty="0" smtClean="0"/>
              <a:t>chylomicron </a:t>
            </a:r>
            <a:r>
              <a:rPr lang="en-US" dirty="0" smtClean="0">
                <a:sym typeface="Wingdings"/>
              </a:rPr>
              <a:t> VLDLLDL</a:t>
            </a:r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Include: </a:t>
            </a:r>
          </a:p>
          <a:p>
            <a:r>
              <a:rPr lang="en-US" dirty="0" err="1" smtClean="0">
                <a:sym typeface="Wingdings"/>
              </a:rPr>
              <a:t>apolipoproteins</a:t>
            </a:r>
            <a:r>
              <a:rPr lang="en-US" dirty="0" smtClean="0">
                <a:sym typeface="Wingdings"/>
              </a:rPr>
              <a:t> involved and functions</a:t>
            </a:r>
          </a:p>
          <a:p>
            <a:r>
              <a:rPr lang="en-US" dirty="0">
                <a:sym typeface="Wingdings"/>
              </a:rPr>
              <a:t>S</a:t>
            </a:r>
            <a:r>
              <a:rPr lang="en-US" dirty="0" smtClean="0">
                <a:sym typeface="Wingdings"/>
              </a:rPr>
              <a:t>pecific lipids it transports</a:t>
            </a:r>
          </a:p>
          <a:p>
            <a:r>
              <a:rPr lang="en-US" dirty="0" smtClean="0">
                <a:sym typeface="Wingdings"/>
              </a:rPr>
              <a:t>Destination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3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4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Polyunsaturated Fatty Acids</a:t>
            </a:r>
          </a:p>
        </p:txBody>
      </p:sp>
      <p:sp>
        <p:nvSpPr>
          <p:cNvPr id="2" name="Rectangle 1"/>
          <p:cNvSpPr/>
          <p:nvPr/>
        </p:nvSpPr>
        <p:spPr>
          <a:xfrm>
            <a:off x="1596907" y="2861268"/>
            <a:ext cx="5820982" cy="1423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80000"/>
              </a:lnSpc>
              <a:spcBef>
                <a:spcPts val="520"/>
              </a:spcBef>
              <a:buClr>
                <a:schemeClr val="dk1"/>
              </a:buClr>
              <a:buSzPct val="100000"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Omega-6 (linoleic acid</a:t>
            </a:r>
            <a:r>
              <a:rPr lang="en-US" sz="32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</a:p>
          <a:p>
            <a:pPr lvl="1">
              <a:lnSpc>
                <a:spcPct val="80000"/>
              </a:lnSpc>
              <a:spcBef>
                <a:spcPts val="520"/>
              </a:spcBef>
              <a:buClr>
                <a:schemeClr val="dk1"/>
              </a:buClr>
              <a:buSzPct val="100000"/>
            </a:pPr>
            <a:endParaRPr lang="en-US" sz="32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1">
              <a:lnSpc>
                <a:spcPct val="80000"/>
              </a:lnSpc>
              <a:spcBef>
                <a:spcPts val="520"/>
              </a:spcBef>
              <a:buClr>
                <a:schemeClr val="dk1"/>
              </a:buClr>
              <a:buSzPct val="100000"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Omega-3 (alpha-</a:t>
            </a:r>
            <a:r>
              <a:rPr lang="en-US" sz="32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linolenic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acid)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271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>
                <a:sym typeface="Calibri"/>
              </a:rPr>
              <a:t>Polyunsaturated Fatty Acids (PUFA)</a:t>
            </a:r>
            <a:endParaRPr lang="en-US">
              <a:sym typeface="Calibri"/>
            </a:endParaRPr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695447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 smtClean="0">
                <a:sym typeface="Calibri"/>
              </a:rPr>
              <a:t>PUFA - Essential fatty acids</a:t>
            </a:r>
          </a:p>
          <a:p>
            <a:pPr lvl="1"/>
            <a:r>
              <a:rPr lang="en-US" dirty="0" smtClean="0">
                <a:sym typeface="Calibri"/>
              </a:rPr>
              <a:t>Omega-6 (linoleic acid)</a:t>
            </a:r>
          </a:p>
          <a:p>
            <a:pPr lvl="1"/>
            <a:r>
              <a:rPr lang="en-US" dirty="0" smtClean="0">
                <a:sym typeface="Calibri"/>
              </a:rPr>
              <a:t>Omega-3 (alpha-</a:t>
            </a:r>
            <a:r>
              <a:rPr lang="en-US" dirty="0" err="1" smtClean="0">
                <a:sym typeface="Calibri"/>
              </a:rPr>
              <a:t>linolenic</a:t>
            </a:r>
            <a:r>
              <a:rPr lang="en-US" dirty="0" smtClean="0">
                <a:sym typeface="Calibri"/>
              </a:rPr>
              <a:t> acid)</a:t>
            </a:r>
          </a:p>
          <a:p>
            <a:pPr lvl="0"/>
            <a:r>
              <a:rPr lang="en-US" dirty="0" smtClean="0">
                <a:sym typeface="Calibri"/>
              </a:rPr>
              <a:t>Plants </a:t>
            </a:r>
          </a:p>
          <a:p>
            <a:pPr lvl="1"/>
            <a:r>
              <a:rPr lang="en-US" dirty="0" smtClean="0">
                <a:sym typeface="Calibri"/>
              </a:rPr>
              <a:t>Sources of omega-6 and -3 fatty acids</a:t>
            </a:r>
          </a:p>
          <a:p>
            <a:r>
              <a:rPr lang="en-US" dirty="0" smtClean="0">
                <a:sym typeface="Calibri"/>
              </a:rPr>
              <a:t>Marine animals</a:t>
            </a:r>
          </a:p>
          <a:p>
            <a:pPr lvl="1"/>
            <a:r>
              <a:rPr lang="en-US" dirty="0" smtClean="0">
                <a:sym typeface="Calibri"/>
              </a:rPr>
              <a:t>Fish – eat marine plants (contain omega-3)</a:t>
            </a:r>
          </a:p>
          <a:p>
            <a:pPr lvl="2"/>
            <a:r>
              <a:rPr lang="en-US" sz="2600" dirty="0">
                <a:sym typeface="Calibri"/>
              </a:rPr>
              <a:t>S</a:t>
            </a:r>
            <a:r>
              <a:rPr lang="en-US" sz="2600" dirty="0" smtClean="0">
                <a:sym typeface="Calibri"/>
              </a:rPr>
              <a:t>ource of omega-3 derivatives – EPA and DHA</a:t>
            </a:r>
          </a:p>
          <a:p>
            <a:r>
              <a:rPr lang="en-US" dirty="0" smtClean="0">
                <a:sym typeface="Calibri"/>
              </a:rPr>
              <a:t>Poultry and Beef – grain fed (contain omega-6)</a:t>
            </a:r>
          </a:p>
          <a:p>
            <a:pPr lvl="1"/>
            <a:r>
              <a:rPr lang="en-US" dirty="0" smtClean="0">
                <a:sym typeface="Calibri"/>
              </a:rPr>
              <a:t>Source omega-6 derivatives</a:t>
            </a:r>
          </a:p>
          <a:p>
            <a:pPr lvl="1"/>
            <a:endParaRPr lang="en-US" dirty="0" smtClean="0">
              <a:sym typeface="Calibri"/>
            </a:endParaRPr>
          </a:p>
          <a:p>
            <a:pPr lvl="1"/>
            <a:endParaRPr lang="en-US" dirty="0" smtClean="0">
              <a:sym typeface="Calibri"/>
            </a:endParaRPr>
          </a:p>
          <a:p>
            <a:pPr lvl="1"/>
            <a:endParaRPr lang="en-US" dirty="0"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636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PUFA Metabolism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457200" y="1279500"/>
            <a:ext cx="8229600" cy="48746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Omega-3 </a:t>
            </a: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-6 </a:t>
            </a: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18 carbon </a:t>
            </a: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800" dirty="0"/>
              <a:t>Humans lack delta12 and delta15 </a:t>
            </a:r>
            <a:r>
              <a:rPr lang="en-US" sz="2800" dirty="0" err="1" smtClean="0"/>
              <a:t>desaturases</a:t>
            </a:r>
            <a:endParaRPr lang="en-US" sz="2800" dirty="0" smtClean="0"/>
          </a:p>
          <a:p>
            <a:pPr lvl="1"/>
            <a:r>
              <a:rPr lang="en-US" sz="2400" dirty="0" smtClean="0">
                <a:sym typeface="Calibri"/>
              </a:rPr>
              <a:t>Cannot incorporate </a:t>
            </a:r>
            <a:r>
              <a:rPr lang="en-US" sz="2400" dirty="0">
                <a:sym typeface="Calibri"/>
              </a:rPr>
              <a:t>double bonds at omega-3 and -6 </a:t>
            </a:r>
            <a:r>
              <a:rPr lang="en-US" sz="2400" dirty="0" smtClean="0">
                <a:sym typeface="Calibri"/>
              </a:rPr>
              <a:t>positions</a:t>
            </a:r>
            <a:endParaRPr lang="en-US" sz="32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</a:pPr>
            <a:endParaRPr lang="en-US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28650" indent="-571500">
              <a:spcBef>
                <a:spcPts val="560"/>
              </a:spcBef>
              <a:buClr>
                <a:schemeClr val="dk1"/>
              </a:buClr>
              <a:buSzPct val="100000"/>
            </a:pPr>
            <a:endParaRPr lang="en-US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28650" indent="-571500">
              <a:spcBef>
                <a:spcPts val="560"/>
              </a:spcBef>
              <a:buClr>
                <a:schemeClr val="dk1"/>
              </a:buClr>
              <a:buSzPct val="100000"/>
            </a:pPr>
            <a:endParaRPr lang="en-US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indent="-457200">
              <a:spcBef>
                <a:spcPts val="560"/>
              </a:spcBef>
              <a:buClr>
                <a:schemeClr val="dk1"/>
              </a:buClr>
              <a:buSzPct val="100000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Omega-6 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/>
              </a:rPr>
              <a:t>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arachidonic acid 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/>
              </a:rPr>
              <a:t> eicosanoids</a:t>
            </a: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</a:pPr>
            <a:endParaRPr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</a:pPr>
            <a:endParaRPr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065" y="5311316"/>
            <a:ext cx="5256032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Omega-3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Wingdings"/>
              </a:rPr>
              <a:t>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EPA </a:t>
            </a:r>
            <a:r>
              <a:rPr lang="en-US" sz="3200" dirty="0">
                <a:solidFill>
                  <a:schemeClr val="dk1"/>
                </a:solidFill>
                <a:ea typeface="Calibri"/>
                <a:cs typeface="Calibri"/>
                <a:sym typeface="Wingdings"/>
              </a:rPr>
              <a:t> </a:t>
            </a:r>
            <a:r>
              <a:rPr lang="en-US" sz="3200" dirty="0" smtClean="0">
                <a:solidFill>
                  <a:schemeClr val="dk1"/>
                </a:solidFill>
                <a:ea typeface="Calibri"/>
                <a:cs typeface="Calibri"/>
                <a:sym typeface="Wingdings"/>
              </a:rPr>
              <a:t>DHA</a:t>
            </a:r>
          </a:p>
          <a:p>
            <a:endParaRPr lang="en-US" sz="3200" dirty="0">
              <a:solidFill>
                <a:schemeClr val="dk1"/>
              </a:solidFill>
              <a:ea typeface="Calibri"/>
              <a:cs typeface="Calibri"/>
              <a:sym typeface="Wingdings"/>
            </a:endParaRPr>
          </a:p>
          <a:p>
            <a:r>
              <a:rPr lang="en-US" sz="3200" dirty="0" smtClean="0">
                <a:solidFill>
                  <a:schemeClr val="dk1"/>
                </a:solidFill>
                <a:ea typeface="Calibri"/>
                <a:cs typeface="Calibri"/>
                <a:sym typeface="Wingdings"/>
              </a:rPr>
              <a:t>                                   </a:t>
            </a:r>
            <a:endParaRPr lang="en-US" sz="32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" name="Bent-Up Arrow 4"/>
          <p:cNvSpPr/>
          <p:nvPr/>
        </p:nvSpPr>
        <p:spPr>
          <a:xfrm rot="5400000">
            <a:off x="3247055" y="6020400"/>
            <a:ext cx="457615" cy="344549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744098" y="6098285"/>
            <a:ext cx="2175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Wingdings"/>
              </a:rPr>
              <a:t>Eicosanoids</a:t>
            </a: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endParaRPr lang="en-US" sz="2400" dirty="0"/>
          </a:p>
        </p:txBody>
      </p:sp>
      <p:pic>
        <p:nvPicPr>
          <p:cNvPr id="7" name="Picture 6" descr="linolei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05"/>
          <a:stretch/>
        </p:blipFill>
        <p:spPr>
          <a:xfrm>
            <a:off x="1274306" y="3190883"/>
            <a:ext cx="6324600" cy="16480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15088" y="4336218"/>
            <a:ext cx="1370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 </a:t>
            </a:r>
            <a:r>
              <a:rPr lang="en-US" sz="2000" b="1" dirty="0" smtClean="0"/>
              <a:t>(Omega-6)</a:t>
            </a:r>
            <a:endParaRPr lang="en-US" sz="20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761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Polyunsaturated Fatty Acids (PUFA)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457200" y="1323087"/>
            <a:ext cx="8229600" cy="54307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92500" lnSpcReduction="20000"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98333"/>
              <a:buFont typeface="Arial"/>
              <a:buChar char="•"/>
            </a:pPr>
            <a:r>
              <a:rPr lang="en-US" sz="295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Omega-6</a:t>
            </a:r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6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abundant in dietary sources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  <a:buFont typeface="Arial"/>
              <a:buChar char="•"/>
            </a:pPr>
            <a:r>
              <a:rPr lang="en-US" sz="295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Sources:</a:t>
            </a:r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6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Sunflower,</a:t>
            </a:r>
            <a:r>
              <a:rPr lang="en-US" sz="26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Safflower,</a:t>
            </a:r>
            <a:r>
              <a:rPr lang="en-US" sz="26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Corn, Sesame, soybean</a:t>
            </a:r>
            <a:r>
              <a:rPr lang="en-US" sz="26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oils</a:t>
            </a:r>
            <a:endParaRPr lang="en-US" sz="26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Grains</a:t>
            </a:r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6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Beef and poultry</a:t>
            </a:r>
            <a:endParaRPr lang="en-US" sz="26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8333"/>
              <a:buFont typeface="Arial"/>
              <a:buChar char="•"/>
            </a:pPr>
            <a:r>
              <a:rPr lang="en-US" sz="295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Precursor of arachidonic acid </a:t>
            </a:r>
            <a:r>
              <a:rPr lang="en-US" sz="295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(AA)</a:t>
            </a:r>
            <a:endParaRPr lang="en-US" sz="295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6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 is </a:t>
            </a:r>
            <a:r>
              <a:rPr lang="en-US" sz="26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precursor for eicosanoids </a:t>
            </a:r>
          </a:p>
          <a:p>
            <a:pPr lvl="2">
              <a:lnSpc>
                <a:spcPct val="80000"/>
              </a:lnSpc>
              <a:spcBef>
                <a:spcPts val="440"/>
              </a:spcBef>
              <a:buClr>
                <a:schemeClr val="dk1"/>
              </a:buClr>
              <a:buSzPct val="100000"/>
            </a:pPr>
            <a:r>
              <a:rPr lang="en-US" sz="22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Role in: Blood </a:t>
            </a:r>
            <a:r>
              <a:rPr lang="en-US" sz="2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clotting (increases</a:t>
            </a:r>
            <a:r>
              <a:rPr lang="en-US" sz="22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 and Pro</a:t>
            </a:r>
            <a:r>
              <a:rPr lang="en-US" sz="2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-Inflammatory response </a:t>
            </a:r>
            <a:endParaRPr lang="en-US" sz="18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>
              <a:lnSpc>
                <a:spcPct val="80000"/>
              </a:lnSpc>
              <a:spcBef>
                <a:spcPts val="440"/>
              </a:spcBef>
              <a:buClr>
                <a:schemeClr val="dk1"/>
              </a:buClr>
              <a:buSzPct val="100000"/>
            </a:pPr>
            <a:r>
              <a:rPr lang="en-US" sz="3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Arachidonic</a:t>
            </a:r>
            <a:r>
              <a:rPr lang="en-US" sz="3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acid role in:</a:t>
            </a:r>
          </a:p>
          <a:p>
            <a:pPr lvl="1" indent="-228600">
              <a:lnSpc>
                <a:spcPct val="80000"/>
              </a:lnSpc>
              <a:spcBef>
                <a:spcPts val="440"/>
              </a:spcBef>
              <a:buClr>
                <a:schemeClr val="dk1"/>
              </a:buClr>
              <a:buSzPct val="100000"/>
            </a:pPr>
            <a:r>
              <a:rPr lang="en-US" sz="2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Brain development</a:t>
            </a:r>
          </a:p>
          <a:p>
            <a:r>
              <a:rPr lang="en-US" sz="3000" dirty="0" smtClean="0"/>
              <a:t>Adequate </a:t>
            </a:r>
            <a:r>
              <a:rPr lang="en-US" sz="3000" dirty="0"/>
              <a:t>intake: </a:t>
            </a:r>
          </a:p>
          <a:p>
            <a:pPr lvl="1"/>
            <a:r>
              <a:rPr lang="en-US" dirty="0"/>
              <a:t>Women: 12 g/day</a:t>
            </a:r>
          </a:p>
          <a:p>
            <a:pPr lvl="1"/>
            <a:r>
              <a:rPr lang="en-US" dirty="0"/>
              <a:t>Men: 17 g/day</a:t>
            </a:r>
          </a:p>
          <a:p>
            <a:r>
              <a:rPr lang="en-US" sz="3000" dirty="0"/>
              <a:t>Average intake about 20-25 g/day</a:t>
            </a:r>
          </a:p>
          <a:p>
            <a:pPr indent="-228600">
              <a:lnSpc>
                <a:spcPct val="80000"/>
              </a:lnSpc>
              <a:spcBef>
                <a:spcPts val="440"/>
              </a:spcBef>
              <a:buClr>
                <a:schemeClr val="dk1"/>
              </a:buClr>
              <a:buSzPct val="100000"/>
            </a:pPr>
            <a:endParaRPr lang="en-US" sz="30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 indent="-228600">
              <a:lnSpc>
                <a:spcPct val="80000"/>
              </a:lnSpc>
              <a:spcBef>
                <a:spcPts val="440"/>
              </a:spcBef>
              <a:buClr>
                <a:schemeClr val="dk1"/>
              </a:buClr>
              <a:buSzPct val="100000"/>
            </a:pPr>
            <a:endParaRPr lang="en-US" sz="26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2">
              <a:lnSpc>
                <a:spcPct val="80000"/>
              </a:lnSpc>
              <a:spcBef>
                <a:spcPts val="440"/>
              </a:spcBef>
              <a:buClr>
                <a:schemeClr val="dk1"/>
              </a:buClr>
              <a:buSzPct val="100000"/>
            </a:pPr>
            <a:endParaRPr lang="en-US" sz="2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54940" algn="l" rtl="0">
              <a:lnSpc>
                <a:spcPct val="8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21284" algn="l" rtl="0">
              <a:lnSpc>
                <a:spcPct val="80000"/>
              </a:lnSpc>
              <a:spcBef>
                <a:spcPts val="518"/>
              </a:spcBef>
              <a:buClr>
                <a:schemeClr val="dk1"/>
              </a:buClr>
              <a:buFont typeface="Arial"/>
              <a:buNone/>
            </a:pPr>
            <a:endParaRPr sz="26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21284" algn="l" rtl="0">
              <a:lnSpc>
                <a:spcPct val="80000"/>
              </a:lnSpc>
              <a:spcBef>
                <a:spcPts val="518"/>
              </a:spcBef>
              <a:buClr>
                <a:schemeClr val="dk1"/>
              </a:buClr>
              <a:buFont typeface="Arial"/>
              <a:buNone/>
            </a:pPr>
            <a:endParaRPr sz="26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45397" y="1217582"/>
            <a:ext cx="4837167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Omega-6 </a:t>
            </a:r>
            <a:r>
              <a:rPr lang="en-US" sz="2000" b="1" dirty="0">
                <a:solidFill>
                  <a:schemeClr val="dk1"/>
                </a:solidFill>
                <a:ea typeface="Calibri"/>
                <a:cs typeface="Calibri"/>
                <a:sym typeface="Wingdings"/>
              </a:rPr>
              <a:t></a:t>
            </a:r>
            <a:r>
              <a:rPr lang="en-US" sz="2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arachidonic</a:t>
            </a:r>
            <a:r>
              <a:rPr lang="en-US" sz="2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acid </a:t>
            </a:r>
            <a:r>
              <a:rPr lang="en-US" sz="2000" b="1" dirty="0">
                <a:solidFill>
                  <a:schemeClr val="dk1"/>
                </a:solidFill>
                <a:ea typeface="Calibri"/>
                <a:cs typeface="Calibri"/>
                <a:sym typeface="Wingdings"/>
              </a:rPr>
              <a:t> </a:t>
            </a:r>
            <a:r>
              <a:rPr lang="en-US" sz="2000" b="1" dirty="0" smtClean="0">
                <a:solidFill>
                  <a:schemeClr val="dk1"/>
                </a:solidFill>
                <a:ea typeface="Calibri"/>
                <a:cs typeface="Calibri"/>
                <a:sym typeface="Wingdings"/>
              </a:rPr>
              <a:t>eicosanoids</a:t>
            </a:r>
            <a:endParaRPr lang="en-US" sz="20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21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>
                <a:sym typeface="Calibri"/>
              </a:rPr>
              <a:t>Polyunsaturated Fatty Acids (PUFA)</a:t>
            </a:r>
            <a:endParaRPr lang="en-US">
              <a:sym typeface="Calibri"/>
            </a:endParaRPr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457200" y="1802850"/>
            <a:ext cx="8229600" cy="4811024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dirty="0" smtClean="0">
                <a:sym typeface="Calibri"/>
              </a:rPr>
              <a:t>Omega-3</a:t>
            </a:r>
          </a:p>
          <a:p>
            <a:pPr lvl="0"/>
            <a:r>
              <a:rPr lang="en-US" dirty="0" smtClean="0">
                <a:sym typeface="Calibri"/>
              </a:rPr>
              <a:t>Sources:</a:t>
            </a:r>
          </a:p>
          <a:p>
            <a:pPr lvl="1"/>
            <a:r>
              <a:rPr lang="en-US" dirty="0" smtClean="0">
                <a:sym typeface="Calibri"/>
              </a:rPr>
              <a:t>Marine vegetation – food source for </a:t>
            </a:r>
            <a:r>
              <a:rPr lang="en-US" u="sng" dirty="0" smtClean="0">
                <a:sym typeface="Calibri"/>
              </a:rPr>
              <a:t>fish</a:t>
            </a:r>
          </a:p>
          <a:p>
            <a:pPr lvl="1"/>
            <a:r>
              <a:rPr lang="en-US" dirty="0" smtClean="0">
                <a:sym typeface="Calibri"/>
              </a:rPr>
              <a:t>Soybean, flaxseed, canola oils</a:t>
            </a:r>
          </a:p>
          <a:p>
            <a:r>
              <a:rPr lang="en-US" dirty="0" smtClean="0">
                <a:sym typeface="Calibri"/>
              </a:rPr>
              <a:t>Precursor of EPA and DHA</a:t>
            </a:r>
          </a:p>
          <a:p>
            <a:r>
              <a:rPr lang="en-US" dirty="0" smtClean="0">
                <a:sym typeface="Calibri"/>
              </a:rPr>
              <a:t>EPA is precursor for eicosanoids </a:t>
            </a:r>
          </a:p>
          <a:p>
            <a:pPr lvl="1"/>
            <a:r>
              <a:rPr lang="en-US" dirty="0" smtClean="0">
                <a:sym typeface="Calibri"/>
              </a:rPr>
              <a:t>Eicosanoids role in: Blood </a:t>
            </a:r>
            <a:r>
              <a:rPr lang="en-US" dirty="0">
                <a:sym typeface="Calibri"/>
              </a:rPr>
              <a:t>clotting (decreases</a:t>
            </a:r>
            <a:r>
              <a:rPr lang="en-US" dirty="0" smtClean="0">
                <a:sym typeface="Calibri"/>
              </a:rPr>
              <a:t>) and Anti</a:t>
            </a:r>
            <a:r>
              <a:rPr lang="en-US" dirty="0">
                <a:sym typeface="Calibri"/>
              </a:rPr>
              <a:t>-inflammatory </a:t>
            </a:r>
            <a:r>
              <a:rPr lang="en-US" dirty="0" smtClean="0">
                <a:sym typeface="Calibri"/>
              </a:rPr>
              <a:t>response</a:t>
            </a:r>
          </a:p>
          <a:p>
            <a:pPr lvl="0"/>
            <a:r>
              <a:rPr lang="en-US" dirty="0" smtClean="0">
                <a:sym typeface="Calibri"/>
              </a:rPr>
              <a:t>EPA and DHA role in:</a:t>
            </a:r>
          </a:p>
          <a:p>
            <a:pPr lvl="1"/>
            <a:r>
              <a:rPr lang="en-US" dirty="0" smtClean="0">
                <a:sym typeface="Calibri"/>
              </a:rPr>
              <a:t>Neural and visual development and maintenance</a:t>
            </a:r>
          </a:p>
          <a:p>
            <a:r>
              <a:rPr lang="en-US" dirty="0"/>
              <a:t>Adequate intake:</a:t>
            </a:r>
          </a:p>
          <a:p>
            <a:pPr lvl="1"/>
            <a:r>
              <a:rPr lang="en-US" dirty="0"/>
              <a:t>Women: 1.1 g/day</a:t>
            </a:r>
          </a:p>
          <a:p>
            <a:pPr lvl="1"/>
            <a:r>
              <a:rPr lang="en-US" dirty="0"/>
              <a:t>Men: 1.6 g/day</a:t>
            </a:r>
          </a:p>
          <a:p>
            <a:endParaRPr lang="en-US" dirty="0" smtClean="0">
              <a:sym typeface="Calibri"/>
            </a:endParaRPr>
          </a:p>
          <a:p>
            <a:pPr lvl="0"/>
            <a:endParaRPr lang="en-US" dirty="0" smtClean="0">
              <a:sym typeface="Calibri"/>
            </a:endParaRPr>
          </a:p>
          <a:p>
            <a:pPr lvl="1"/>
            <a:endParaRPr lang="en-US" dirty="0" smtClean="0">
              <a:sym typeface="Calibri"/>
            </a:endParaRPr>
          </a:p>
          <a:p>
            <a:pPr lvl="1"/>
            <a:endParaRPr lang="en-US" dirty="0"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61654" y="1336578"/>
            <a:ext cx="4121049" cy="1200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Omega-3</a:t>
            </a:r>
            <a:r>
              <a:rPr lang="en-US" sz="2400" b="1" dirty="0">
                <a:solidFill>
                  <a:schemeClr val="dk1"/>
                </a:solidFill>
                <a:ea typeface="Calibri"/>
                <a:cs typeface="Calibri"/>
                <a:sym typeface="Wingdings"/>
              </a:rPr>
              <a:t></a:t>
            </a:r>
            <a:r>
              <a:rPr lang="en-US" sz="2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EPA </a:t>
            </a:r>
            <a:r>
              <a:rPr lang="en-US" sz="2400" b="1" dirty="0">
                <a:solidFill>
                  <a:schemeClr val="dk1"/>
                </a:solidFill>
                <a:ea typeface="Calibri"/>
                <a:cs typeface="Calibri"/>
                <a:sym typeface="Wingdings"/>
              </a:rPr>
              <a:t> </a:t>
            </a:r>
            <a:r>
              <a:rPr lang="en-US" sz="2400" b="1" dirty="0" smtClean="0">
                <a:solidFill>
                  <a:schemeClr val="dk1"/>
                </a:solidFill>
                <a:ea typeface="Calibri"/>
                <a:cs typeface="Calibri"/>
                <a:sym typeface="Wingdings"/>
              </a:rPr>
              <a:t>DHA</a:t>
            </a:r>
          </a:p>
          <a:p>
            <a:endParaRPr lang="en-US" sz="2400" b="1" dirty="0">
              <a:solidFill>
                <a:schemeClr val="dk1"/>
              </a:solidFill>
              <a:ea typeface="Calibri"/>
              <a:cs typeface="Calibri"/>
              <a:sym typeface="Wingdings"/>
            </a:endParaRPr>
          </a:p>
          <a:p>
            <a:r>
              <a:rPr lang="en-US" sz="2400" b="1" dirty="0" smtClean="0">
                <a:solidFill>
                  <a:schemeClr val="dk1"/>
                </a:solidFill>
                <a:ea typeface="Calibri"/>
                <a:cs typeface="Calibri"/>
                <a:sym typeface="Wingdings"/>
              </a:rPr>
              <a:t>                                   Eicosanoids</a:t>
            </a:r>
            <a:endParaRPr lang="en-US" sz="24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" name="Bent-Up Arrow 2"/>
          <p:cNvSpPr/>
          <p:nvPr/>
        </p:nvSpPr>
        <p:spPr>
          <a:xfrm rot="5400000">
            <a:off x="5432583" y="1831432"/>
            <a:ext cx="673773" cy="526954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362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80px-EFA_to_Eicosanoid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8665587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854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Polyunsaturated Fatty Acids (PUFA)</a:t>
            </a:r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457200" y="1198166"/>
            <a:ext cx="8229600" cy="53114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98333"/>
            </a:pPr>
            <a:r>
              <a:rPr lang="en-US" sz="295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Eicosanoids</a:t>
            </a:r>
            <a:r>
              <a:rPr lang="en-US" sz="295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9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95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ounteracting</a:t>
            </a:r>
            <a:r>
              <a:rPr lang="en-US" sz="29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roles in body – ratio of </a:t>
            </a:r>
            <a:r>
              <a:rPr lang="en-US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Omega-6:Omega-</a:t>
            </a:r>
            <a:r>
              <a:rPr lang="en-US" sz="28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3 </a:t>
            </a:r>
            <a:r>
              <a:rPr lang="en-US" sz="29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 are </a:t>
            </a:r>
            <a:r>
              <a:rPr lang="en-US" sz="295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studied</a:t>
            </a:r>
            <a:endParaRPr lang="en-US" sz="295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2" indent="-342900">
              <a:spcBef>
                <a:spcPts val="0"/>
              </a:spcBef>
              <a:buClr>
                <a:schemeClr val="dk1"/>
              </a:buClr>
              <a:buSzPct val="98333"/>
              <a:buFont typeface="Lucida Grande"/>
              <a:buChar char="-"/>
            </a:pPr>
            <a:r>
              <a:rPr lang="en-US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5:1 to 10:1</a:t>
            </a:r>
          </a:p>
          <a:p>
            <a:pPr lvl="2" indent="-342900">
              <a:spcBef>
                <a:spcPts val="0"/>
              </a:spcBef>
              <a:buClr>
                <a:schemeClr val="dk1"/>
              </a:buClr>
              <a:buSzPct val="98333"/>
              <a:buFont typeface="Lucida Grande"/>
              <a:buChar char="-"/>
            </a:pP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20 g of omega-6 with 2-4 g of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mega-3</a:t>
            </a:r>
          </a:p>
          <a:p>
            <a:r>
              <a:rPr lang="en-US" sz="2800" dirty="0" smtClean="0"/>
              <a:t>Typical suggestion: Decreased </a:t>
            </a:r>
            <a:r>
              <a:rPr lang="en-US" sz="2800" dirty="0"/>
              <a:t>ratio = decreased disease </a:t>
            </a:r>
            <a:r>
              <a:rPr lang="en-US" sz="2800" dirty="0" smtClean="0"/>
              <a:t>risk</a:t>
            </a:r>
            <a:endParaRPr lang="en-US" sz="28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98333"/>
            </a:pPr>
            <a:r>
              <a:rPr lang="en-US" sz="295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Omega-6 is abundant in </a:t>
            </a:r>
            <a:r>
              <a:rPr lang="en-US" sz="295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westernized </a:t>
            </a:r>
            <a:r>
              <a:rPr lang="en-US" sz="295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diet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98333"/>
            </a:pPr>
            <a:r>
              <a:rPr lang="en-US" sz="255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intake associated with adverse physiological</a:t>
            </a:r>
            <a:r>
              <a:rPr lang="en-US" sz="255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outcomes</a:t>
            </a:r>
          </a:p>
          <a:p>
            <a:pPr lvl="2">
              <a:spcBef>
                <a:spcPts val="0"/>
              </a:spcBef>
              <a:buClr>
                <a:schemeClr val="dk1"/>
              </a:buClr>
              <a:buSzPct val="98333"/>
            </a:pPr>
            <a:r>
              <a:rPr lang="en-US" sz="215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prone to oxidation within body</a:t>
            </a:r>
          </a:p>
          <a:p>
            <a:pPr lvl="2">
              <a:spcBef>
                <a:spcPts val="0"/>
              </a:spcBef>
              <a:buClr>
                <a:schemeClr val="dk1"/>
              </a:buClr>
              <a:buSzPct val="98333"/>
            </a:pPr>
            <a:r>
              <a:rPr lang="en-US" sz="215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Chronic inflammation – cancer, obesity, CVD, etc. </a:t>
            </a:r>
            <a:endParaRPr lang="en-US" sz="215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21284" algn="l" rtl="0">
              <a:lnSpc>
                <a:spcPct val="80000"/>
              </a:lnSpc>
              <a:spcBef>
                <a:spcPts val="518"/>
              </a:spcBef>
              <a:buClr>
                <a:schemeClr val="dk1"/>
              </a:buClr>
              <a:buFont typeface="Arial"/>
              <a:buNone/>
            </a:pPr>
            <a:endParaRPr sz="26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97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723349" y="6356350"/>
            <a:ext cx="34206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SM Grundy. AJCN. 1997; </a:t>
            </a:r>
            <a:r>
              <a:rPr lang="en-US" sz="1400" dirty="0"/>
              <a:t>http://</a:t>
            </a:r>
            <a:r>
              <a:rPr lang="en-US" sz="1400" dirty="0" err="1"/>
              <a:t>www.hsph.harvard.edu</a:t>
            </a:r>
            <a:r>
              <a:rPr lang="en-US" sz="1400" dirty="0"/>
              <a:t>/</a:t>
            </a:r>
            <a:r>
              <a:rPr lang="en-US" sz="1400" dirty="0" err="1"/>
              <a:t>nutritionsource</a:t>
            </a:r>
            <a:r>
              <a:rPr lang="en-US" sz="1400" dirty="0"/>
              <a:t>/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690052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Polyunsaturated Fatty Acids (PUFA)</a:t>
            </a:r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457200" y="1150541"/>
            <a:ext cx="8229600" cy="53114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8333"/>
            </a:pPr>
            <a:endParaRPr lang="en-US" sz="295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98333"/>
            </a:pPr>
            <a:r>
              <a:rPr lang="en-US" sz="295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Omega-3 conversion to EPA and DHA </a:t>
            </a:r>
            <a:r>
              <a:rPr lang="en-US" sz="2950" u="sng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inefficient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98333"/>
            </a:pPr>
            <a:r>
              <a:rPr lang="en-US" sz="255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Competing for enzymes that metabolize omega-6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98333"/>
            </a:pPr>
            <a:r>
              <a:rPr lang="en-U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 recommended to take in sources of EPA and DHA (aka fish oils)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98333"/>
            </a:pPr>
            <a:endParaRPr lang="en-US" sz="26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ct val="98333"/>
            </a:pPr>
            <a:r>
              <a:rPr lang="en-US" sz="26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Livestock feed can be manipulated to increase or decrease</a:t>
            </a:r>
            <a:r>
              <a:rPr lang="en-US" sz="26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these ratios</a:t>
            </a:r>
          </a:p>
          <a:p>
            <a:pPr lvl="1">
              <a:spcBef>
                <a:spcPts val="0"/>
              </a:spcBef>
              <a:buClr>
                <a:schemeClr val="dk1"/>
              </a:buClr>
              <a:buSzPct val="98333"/>
            </a:pPr>
            <a:r>
              <a:rPr lang="en-US" sz="2200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en-US" sz="2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example – exposure to different oils</a:t>
            </a:r>
            <a:endParaRPr sz="2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21284" algn="l" rtl="0">
              <a:lnSpc>
                <a:spcPct val="80000"/>
              </a:lnSpc>
              <a:spcBef>
                <a:spcPts val="518"/>
              </a:spcBef>
              <a:buClr>
                <a:schemeClr val="dk1"/>
              </a:buClr>
              <a:buFont typeface="Arial"/>
              <a:buNone/>
            </a:pPr>
            <a:endParaRPr sz="26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98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715000" y="6119336"/>
            <a:ext cx="381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SM Grundy. AJCN. 1997; </a:t>
            </a:r>
            <a:r>
              <a:rPr lang="en-US" sz="1400" dirty="0"/>
              <a:t>http://</a:t>
            </a:r>
            <a:r>
              <a:rPr lang="en-US" sz="1400" dirty="0" err="1"/>
              <a:t>www.hsph.harvard.edu</a:t>
            </a:r>
            <a:r>
              <a:rPr lang="en-US" sz="1400" dirty="0"/>
              <a:t>/</a:t>
            </a:r>
            <a:r>
              <a:rPr lang="en-US" sz="1400" dirty="0" err="1"/>
              <a:t>nutritionsource</a:t>
            </a:r>
            <a:r>
              <a:rPr lang="en-US" sz="1400" dirty="0"/>
              <a:t>/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057905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Polyunsaturated Fatty Acids (PUFA)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742950" marR="0" lvl="1" indent="-1079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6700"/>
            <a:ext cx="9144000" cy="63176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85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5166</TotalTime>
  <Words>4097</Words>
  <Application>Microsoft Macintosh PowerPoint</Application>
  <PresentationFormat>On-screen Show (4:3)</PresentationFormat>
  <Paragraphs>880</Paragraphs>
  <Slides>101</Slides>
  <Notes>63</Notes>
  <HiddenSlides>65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8" baseType="lpstr">
      <vt:lpstr>Calibri</vt:lpstr>
      <vt:lpstr>Lucida Grande</vt:lpstr>
      <vt:lpstr>Mangal</vt:lpstr>
      <vt:lpstr>Symbol</vt:lpstr>
      <vt:lpstr>Wingdings</vt:lpstr>
      <vt:lpstr>Arial</vt:lpstr>
      <vt:lpstr>Office Theme</vt:lpstr>
      <vt:lpstr>Lipids: Fatty Acids and Triacylglycerols</vt:lpstr>
      <vt:lpstr>Quiz Question #1</vt:lpstr>
      <vt:lpstr>Quiz Question #2</vt:lpstr>
      <vt:lpstr>Quiz Question #3</vt:lpstr>
      <vt:lpstr>Learning Objectives</vt:lpstr>
      <vt:lpstr>Overview of Lipid Metabolism</vt:lpstr>
      <vt:lpstr>Synthesis of Fatty Acids</vt:lpstr>
      <vt:lpstr>Starts with Acetyl CoA</vt:lpstr>
      <vt:lpstr>Key Regulatory Steps</vt:lpstr>
      <vt:lpstr>ATP – Citrate Lyase</vt:lpstr>
      <vt:lpstr>Acetyl CoA Carboxylase</vt:lpstr>
      <vt:lpstr>Malonyl CoA Controls the Balance Between FA Synthesis and Degradation</vt:lpstr>
      <vt:lpstr>The Rest of Fatty Acid Synthesis is Mediated by Fatty Acid Synthase</vt:lpstr>
      <vt:lpstr>Where does NADPH come from?</vt:lpstr>
      <vt:lpstr>Fatty Acid Biosynthesis Accounting</vt:lpstr>
      <vt:lpstr>Transcriptional Control of FA Biosynthesis</vt:lpstr>
      <vt:lpstr>What happens to palmitate (C16:0)?</vt:lpstr>
      <vt:lpstr>Fatty Acid Exercise</vt:lpstr>
      <vt:lpstr>Under What Conditions is DNL Occurring?</vt:lpstr>
      <vt:lpstr>Dual Macronutrient Economy Hypothesis</vt:lpstr>
      <vt:lpstr>Lipolysis </vt:lpstr>
      <vt:lpstr>Overview of Lipid Metabolism</vt:lpstr>
      <vt:lpstr>Why Triacylglycerol Breakdown</vt:lpstr>
      <vt:lpstr>Triacylglycerol Breakdown</vt:lpstr>
      <vt:lpstr>Regulation of Lipolysis</vt:lpstr>
      <vt:lpstr>Fatty Acid Oxidation</vt:lpstr>
      <vt:lpstr>Fatty Acid Oxidation</vt:lpstr>
      <vt:lpstr>Overview of Lipid Metabolism</vt:lpstr>
      <vt:lpstr>Fatty Acid B-oxidation</vt:lpstr>
      <vt:lpstr>Fatty Acid B-oxidation</vt:lpstr>
      <vt:lpstr>Where does carnitine come from?</vt:lpstr>
      <vt:lpstr>Fatty Acid B-oxidation</vt:lpstr>
      <vt:lpstr>Energy From b-oxidation</vt:lpstr>
      <vt:lpstr>Unsaturated Fatty Acids and Chain Length</vt:lpstr>
      <vt:lpstr>Peroxisomal Beta Oxidation</vt:lpstr>
      <vt:lpstr>What are the key steps of regulation?</vt:lpstr>
      <vt:lpstr>Summary of Fatty Acid Oxidation/Synthesis</vt:lpstr>
      <vt:lpstr>Ketogenesis</vt:lpstr>
      <vt:lpstr>Ketogenesis Overview</vt:lpstr>
      <vt:lpstr>Ketone Bodies</vt:lpstr>
      <vt:lpstr>Diabetic Ketoacidosis</vt:lpstr>
      <vt:lpstr>Ketogenic Diets</vt:lpstr>
      <vt:lpstr>Learning Objectives</vt:lpstr>
      <vt:lpstr>Triglyceride Synthesis</vt:lpstr>
      <vt:lpstr>Overview of Lipid Metabolism</vt:lpstr>
      <vt:lpstr>Triacylglycerol Synthesis</vt:lpstr>
      <vt:lpstr>Triacylglycerol Synthesis</vt:lpstr>
      <vt:lpstr>Step 1: Triacylglycerol Synthesis: 2 fatty acyl groups added</vt:lpstr>
      <vt:lpstr>PowerPoint Presentation</vt:lpstr>
      <vt:lpstr>Triacylglycerol Synthesis</vt:lpstr>
      <vt:lpstr>Step 2: Triacylglycerol Synthesis: Dephosphorylation and a fatty acyl groups added</vt:lpstr>
      <vt:lpstr>PowerPoint Presentation</vt:lpstr>
      <vt:lpstr>Triacylglycerol Fate </vt:lpstr>
      <vt:lpstr>Integrated Control of Lipid Metabolism</vt:lpstr>
      <vt:lpstr>Summary </vt:lpstr>
      <vt:lpstr>Lipids: Cholesterol, Lipoproteins, and PUFAs</vt:lpstr>
      <vt:lpstr>Learning Objectives</vt:lpstr>
      <vt:lpstr>Cholesterol</vt:lpstr>
      <vt:lpstr>Cholesterol</vt:lpstr>
      <vt:lpstr>Functions of Cholesterol</vt:lpstr>
      <vt:lpstr>Cholesterol Biosynthesis</vt:lpstr>
      <vt:lpstr>Cholesterol Biosynthesis </vt:lpstr>
      <vt:lpstr>Cholesterol Biosynthesis </vt:lpstr>
      <vt:lpstr>Cholesterol Biosynthesis Regulation </vt:lpstr>
      <vt:lpstr>Lipoprotein</vt:lpstr>
      <vt:lpstr>Lipoproteins </vt:lpstr>
      <vt:lpstr>Lipoprotein</vt:lpstr>
      <vt:lpstr>Lipoprotein</vt:lpstr>
      <vt:lpstr>Lipoprotein Metabolism</vt:lpstr>
      <vt:lpstr>PowerPoint Presentation</vt:lpstr>
      <vt:lpstr>Lipoprotein Metabolism</vt:lpstr>
      <vt:lpstr>Low-Density Lipoprotein (LDL)</vt:lpstr>
      <vt:lpstr>PowerPoint Presentation</vt:lpstr>
      <vt:lpstr>Low-Density Lipoprotein (LDL)</vt:lpstr>
      <vt:lpstr>Low-Density Lipoprotein (LDL)</vt:lpstr>
      <vt:lpstr>LDLR Mutations</vt:lpstr>
      <vt:lpstr>LDLR Mutations</vt:lpstr>
      <vt:lpstr>High Density Lipoprotein (HDL)</vt:lpstr>
      <vt:lpstr>High Density Lipoprotein (HDL)</vt:lpstr>
      <vt:lpstr>High-Density Lipoprotein (HDL)</vt:lpstr>
      <vt:lpstr>PowerPoint Presentation</vt:lpstr>
      <vt:lpstr>High-Density Lipoprotein (HDL)</vt:lpstr>
      <vt:lpstr>Lipid and Cardiovascular Disease Risk</vt:lpstr>
      <vt:lpstr>Lipid and CVD Risk – Atherosclerosis </vt:lpstr>
      <vt:lpstr>Lipid and CVD Risk – Atherosclerosis </vt:lpstr>
      <vt:lpstr>Lipid and Disease Risk – atherosclerosis </vt:lpstr>
      <vt:lpstr>Lipid and Disease Risk – atherosclerosis </vt:lpstr>
      <vt:lpstr>Cholesterol as Key Player in Atherosclerosis</vt:lpstr>
      <vt:lpstr>Cholesterol – circulating levels </vt:lpstr>
      <vt:lpstr>Activity </vt:lpstr>
      <vt:lpstr>PowerPoint Presentation</vt:lpstr>
      <vt:lpstr>Polyunsaturated Fatty Acids (PUFA)</vt:lpstr>
      <vt:lpstr>PUFA Metabolism</vt:lpstr>
      <vt:lpstr>Polyunsaturated Fatty Acids (PUFA)</vt:lpstr>
      <vt:lpstr>Polyunsaturated Fatty Acids (PUFA)</vt:lpstr>
      <vt:lpstr>PowerPoint Presentation</vt:lpstr>
      <vt:lpstr>Polyunsaturated Fatty Acids (PUFA)</vt:lpstr>
      <vt:lpstr>Polyunsaturated Fatty Acids (PUFA)</vt:lpstr>
      <vt:lpstr>Polyunsaturated Fatty Acids (PUFA)</vt:lpstr>
      <vt:lpstr>PowerPoint Presentation</vt:lpstr>
      <vt:lpstr>Summary 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Lipids</dc:title>
  <dc:creator>Olivia Tretter</dc:creator>
  <cp:lastModifiedBy>Dave Bridges</cp:lastModifiedBy>
  <cp:revision>188</cp:revision>
  <cp:lastPrinted>2014-11-18T23:55:50Z</cp:lastPrinted>
  <dcterms:created xsi:type="dcterms:W3CDTF">2014-11-03T13:32:24Z</dcterms:created>
  <dcterms:modified xsi:type="dcterms:W3CDTF">2016-11-23T15:04:31Z</dcterms:modified>
</cp:coreProperties>
</file>